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23" r:id="rId1"/>
    <p:sldMasterId id="2147483731" r:id="rId2"/>
  </p:sldMasterIdLst>
  <p:notesMasterIdLst>
    <p:notesMasterId r:id="rId24"/>
  </p:notesMasterIdLst>
  <p:sldIdLst>
    <p:sldId id="300" r:id="rId3"/>
    <p:sldId id="2146847285" r:id="rId4"/>
    <p:sldId id="2146847287" r:id="rId5"/>
    <p:sldId id="2146847284" r:id="rId6"/>
    <p:sldId id="2146847288" r:id="rId7"/>
    <p:sldId id="2146847311" r:id="rId8"/>
    <p:sldId id="256" r:id="rId9"/>
    <p:sldId id="278" r:id="rId10"/>
    <p:sldId id="279" r:id="rId11"/>
    <p:sldId id="283" r:id="rId12"/>
    <p:sldId id="2146847306" r:id="rId13"/>
    <p:sldId id="2146847307" r:id="rId14"/>
    <p:sldId id="2146847308" r:id="rId15"/>
    <p:sldId id="295" r:id="rId16"/>
    <p:sldId id="296" r:id="rId17"/>
    <p:sldId id="2146847310" r:id="rId18"/>
    <p:sldId id="298" r:id="rId19"/>
    <p:sldId id="289" r:id="rId20"/>
    <p:sldId id="2146847305" r:id="rId21"/>
    <p:sldId id="2146847296" r:id="rId22"/>
    <p:sldId id="2146847299" r:id="rId23"/>
  </p:sldIdLst>
  <p:sldSz cx="9144000" cy="5143500" type="screen16x9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1310" userDrawn="1">
          <p15:clr>
            <a:srgbClr val="A4A3A4"/>
          </p15:clr>
        </p15:guide>
        <p15:guide id="2" pos="98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E7CF"/>
    <a:srgbClr val="2925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7525"/>
  </p:normalViewPr>
  <p:slideViewPr>
    <p:cSldViewPr>
      <p:cViewPr>
        <p:scale>
          <a:sx n="112" d="100"/>
          <a:sy n="112" d="100"/>
        </p:scale>
        <p:origin x="880" y="616"/>
      </p:cViewPr>
      <p:guideLst>
        <p:guide orient="horz" pos="1310"/>
        <p:guide pos="9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4" d="100"/>
        <a:sy n="7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7C7B5F-2113-B542-AE95-33B79D4D7D0D}" type="datetimeFigureOut">
              <a:rPr lang="en-GB" smtClean="0"/>
              <a:t>06/11/2024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CBBB51-7D21-3E4B-9D28-361047438E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4364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15778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1pPr>
    <a:lvl2pPr marL="207889" algn="l" defTabSz="415778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2pPr>
    <a:lvl3pPr marL="415778" algn="l" defTabSz="415778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3pPr>
    <a:lvl4pPr marL="623667" algn="l" defTabSz="415778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4pPr>
    <a:lvl5pPr marL="831555" algn="l" defTabSz="415778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5pPr>
    <a:lvl6pPr marL="1039444" algn="l" defTabSz="415778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6pPr>
    <a:lvl7pPr marL="1247333" algn="l" defTabSz="415778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7pPr>
    <a:lvl8pPr marL="1455222" algn="l" defTabSz="415778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8pPr>
    <a:lvl9pPr marL="1663111" algn="l" defTabSz="415778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</a:pPr>
            <a:r>
              <a:rPr lang="en-GB" sz="1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How important is biosecurity in other countries?</a:t>
            </a:r>
            <a:endParaRPr dirty="0"/>
          </a:p>
        </p:txBody>
      </p:sp>
      <p:sp>
        <p:nvSpPr>
          <p:cNvPr id="220" name="Google Shape;220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Chat – describe tensors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BBB51-7D21-3E4B-9D28-361047438E5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0641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900"/>
              </a:spcBef>
            </a:pPr>
            <a:r>
              <a:rPr lang="en-NZ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NZ" b="1" dirty="0">
                <a:solidFill>
                  <a:srgbClr val="0E0E0E"/>
                </a:solidFill>
                <a:effectLst/>
                <a:latin typeface=".SF NS"/>
              </a:rPr>
              <a:t>Scalar</a:t>
            </a:r>
            <a:r>
              <a:rPr lang="en-NZ" dirty="0">
                <a:solidFill>
                  <a:srgbClr val="0E0E0E"/>
                </a:solidFill>
                <a:effectLst/>
                <a:latin typeface=".SF NS"/>
              </a:rPr>
              <a:t>: A single number or value, representing one quantity. Think of it as a point, like temperature or weight—just one thing with no dimensions.</a:t>
            </a:r>
          </a:p>
          <a:p>
            <a:pPr>
              <a:spcBef>
                <a:spcPts val="900"/>
              </a:spcBef>
            </a:pPr>
            <a:r>
              <a:rPr lang="en-NZ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NZ" b="1" dirty="0">
                <a:solidFill>
                  <a:srgbClr val="0E0E0E"/>
                </a:solidFill>
                <a:effectLst/>
                <a:latin typeface=".SF NS"/>
              </a:rPr>
              <a:t>Vector</a:t>
            </a:r>
            <a:r>
              <a:rPr lang="en-NZ" dirty="0">
                <a:solidFill>
                  <a:srgbClr val="0E0E0E"/>
                </a:solidFill>
                <a:effectLst/>
                <a:latin typeface=".SF NS"/>
              </a:rPr>
              <a:t>: A one-dimensional array, like a list of numbers. Each number represents a direction or position along one axis. For example, a vector can store the speed and direction of wind, where each entry is related but distinct in meaning.</a:t>
            </a:r>
          </a:p>
          <a:p>
            <a:pPr>
              <a:spcBef>
                <a:spcPts val="900"/>
              </a:spcBef>
            </a:pPr>
            <a:r>
              <a:rPr lang="en-NZ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NZ" b="1" dirty="0">
                <a:solidFill>
                  <a:srgbClr val="0E0E0E"/>
                </a:solidFill>
                <a:effectLst/>
                <a:latin typeface=".SF NS"/>
              </a:rPr>
              <a:t>Matrix</a:t>
            </a:r>
            <a:r>
              <a:rPr lang="en-NZ" dirty="0">
                <a:solidFill>
                  <a:srgbClr val="0E0E0E"/>
                </a:solidFill>
                <a:effectLst/>
                <a:latin typeface=".SF NS"/>
              </a:rPr>
              <a:t>: A two-dimensional array, often visualized as a grid or table with rows and columns. Each entry represents a value at the intersection of these two dimensions. Matrices are powerful for representing relationships and transformations, like in image processing where each cell might represent a pixel’s </a:t>
            </a:r>
            <a:r>
              <a:rPr lang="en-NZ" dirty="0" err="1">
                <a:solidFill>
                  <a:srgbClr val="0E0E0E"/>
                </a:solidFill>
                <a:effectLst/>
                <a:latin typeface=".SF NS"/>
              </a:rPr>
              <a:t>color</a:t>
            </a:r>
            <a:r>
              <a:rPr lang="en-NZ" dirty="0">
                <a:solidFill>
                  <a:srgbClr val="0E0E0E"/>
                </a:solidFill>
                <a:effectLst/>
                <a:latin typeface=".SF NS"/>
              </a:rPr>
              <a:t> intensity.</a:t>
            </a:r>
          </a:p>
          <a:p>
            <a:pPr>
              <a:spcBef>
                <a:spcPts val="900"/>
              </a:spcBef>
            </a:pPr>
            <a:r>
              <a:rPr lang="en-NZ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NZ" b="1" dirty="0">
                <a:solidFill>
                  <a:srgbClr val="0E0E0E"/>
                </a:solidFill>
                <a:effectLst/>
                <a:latin typeface=".SF NS"/>
              </a:rPr>
              <a:t>Tensor</a:t>
            </a:r>
            <a:r>
              <a:rPr lang="en-NZ" dirty="0">
                <a:solidFill>
                  <a:srgbClr val="0E0E0E"/>
                </a:solidFill>
                <a:effectLst/>
                <a:latin typeface=".SF NS"/>
              </a:rPr>
              <a:t>: A generalization of vectors and matrices to higher dimensions. Tensors allow us to represent multi-dimensional data, such as a stack of images over time (three dimensions: height, width, and time). Tensors are essential for complex data structures, especially in machine learning.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BBB51-7D21-3E4B-9D28-361047438E5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035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BBB51-7D21-3E4B-9D28-361047438E5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2957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BBB51-7D21-3E4B-9D28-361047438E5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5949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4BF92-539A-0A13-A240-517882AC2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0C476E-B124-45DD-2A6B-7DCEF8625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661150" y="1414463"/>
            <a:ext cx="6781800" cy="381635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2C6B2C-6C40-046C-6388-FA96A7B9E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time that we have run this content and unsure of timing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2DE2BA-8BF6-61E5-7D8A-AD0DFF8C1C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2E3BDE-9247-0240-B2CD-497097835972}" type="slidenum">
              <a:rPr kumimoji="0" lang="en-GB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27819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61150" y="1414463"/>
            <a:ext cx="6781800" cy="3816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Update </a:t>
            </a:r>
            <a:r>
              <a:rPr lang="en-GB" dirty="0" err="1"/>
              <a:t>github</a:t>
            </a:r>
            <a:r>
              <a:rPr lang="en-GB" dirty="0"/>
              <a:t> URL link to notebook and session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2E3BDE-9247-0240-B2CD-497097835972}" type="slidenum">
              <a:rPr kumimoji="0" lang="en-GB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48123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05080" y="303657"/>
            <a:ext cx="7933841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1"/>
            <a:ext cx="64008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11/6/24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1852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7704" y="232028"/>
            <a:ext cx="7768590" cy="507825"/>
          </a:xfrm>
        </p:spPr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6"/>
            <a:ext cx="3977640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6"/>
            <a:ext cx="3977640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0000000-1234-1234-1234-123412341234}" type="slidenum">
              <a:rPr lang="en-GB" smtClean="0"/>
              <a:pPr rt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69350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7704" y="232028"/>
            <a:ext cx="7768590" cy="507825"/>
          </a:xfrm>
        </p:spPr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0000000-1234-1234-1234-123412341234}" type="slidenum">
              <a:rPr lang="en-GB" smtClean="0"/>
              <a:pPr rt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901686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0000000-1234-1234-1234-123412341234}" type="slidenum">
              <a:rPr lang="en-GB" smtClean="0"/>
              <a:pPr rt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59066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A41BB-BD1A-264A-9776-03A3359848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939974"/>
            <a:ext cx="6858000" cy="692498"/>
          </a:xfrm>
        </p:spPr>
        <p:txBody>
          <a:bodyPr anchor="b"/>
          <a:lstStyle>
            <a:lvl1pPr algn="ctr">
              <a:defRPr sz="45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E1F701-F399-544B-9B65-5E4E7762BA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276999"/>
          </a:xfrm>
        </p:spPr>
        <p:txBody>
          <a:bodyPr/>
          <a:lstStyle>
            <a:lvl1pPr marL="0" indent="0" algn="ctr">
              <a:buNone/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342918" indent="0" algn="ctr">
              <a:buNone/>
              <a:defRPr sz="1500"/>
            </a:lvl2pPr>
            <a:lvl3pPr marL="685837" indent="0" algn="ctr">
              <a:buNone/>
              <a:defRPr sz="1350"/>
            </a:lvl3pPr>
            <a:lvl4pPr marL="1028755" indent="0" algn="ctr">
              <a:buNone/>
              <a:defRPr sz="1200"/>
            </a:lvl4pPr>
            <a:lvl5pPr marL="1371674" indent="0" algn="ctr">
              <a:buNone/>
              <a:defRPr sz="1200"/>
            </a:lvl5pPr>
            <a:lvl6pPr marL="1714592" indent="0" algn="ctr">
              <a:buNone/>
              <a:defRPr sz="1200"/>
            </a:lvl6pPr>
            <a:lvl7pPr marL="2057510" indent="0" algn="ctr">
              <a:buNone/>
              <a:defRPr sz="1200"/>
            </a:lvl7pPr>
            <a:lvl8pPr marL="2400429" indent="0" algn="ctr">
              <a:buNone/>
              <a:defRPr sz="1200"/>
            </a:lvl8pPr>
            <a:lvl9pPr marL="2743347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6ACA4-36F5-FD42-BBFD-77D970C5E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84242-5D23-FC44-89B8-3CA1B54E1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A9826-D704-8F4F-931C-AB44E9D01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0000000-1234-1234-1234-123412341234}" type="slidenum">
              <a:rPr lang="en-GB" smtClean="0"/>
              <a:pPr rt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171947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rtl="0"/>
            <a:fld id="{00000000-1234-1234-1234-123412341234}" type="slidenum">
              <a:rPr lang="en-GB" smtClean="0"/>
              <a:pPr rt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369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7705" y="232028"/>
            <a:ext cx="7768590" cy="507825"/>
          </a:xfrm>
        </p:spPr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97266" y="1589150"/>
            <a:ext cx="7549469" cy="323143"/>
          </a:xfrm>
        </p:spPr>
        <p:txBody>
          <a:bodyPr lIns="0" tIns="0" rIns="0" bIns="0"/>
          <a:lstStyle>
            <a:lvl1pPr>
              <a:defRPr sz="21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11/6/24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01823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7705" y="232028"/>
            <a:ext cx="7768590" cy="507825"/>
          </a:xfrm>
        </p:spPr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11/6/24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00562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7705" y="232028"/>
            <a:ext cx="7768590" cy="507825"/>
          </a:xfrm>
        </p:spPr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11/6/24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62956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11/6/24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81043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A41BB-BD1A-264A-9776-03A3359848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939974"/>
            <a:ext cx="6858000" cy="692498"/>
          </a:xfrm>
        </p:spPr>
        <p:txBody>
          <a:bodyPr anchor="b"/>
          <a:lstStyle>
            <a:lvl1pPr algn="ctr">
              <a:defRPr sz="45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E1F701-F399-544B-9B65-5E4E7762BA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276999"/>
          </a:xfrm>
        </p:spPr>
        <p:txBody>
          <a:bodyPr/>
          <a:lstStyle>
            <a:lvl1pPr marL="0" indent="0" algn="ctr">
              <a:buNone/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342905" indent="0" algn="ctr">
              <a:buNone/>
              <a:defRPr sz="1500"/>
            </a:lvl2pPr>
            <a:lvl3pPr marL="685810" indent="0" algn="ctr">
              <a:buNone/>
              <a:defRPr sz="1350"/>
            </a:lvl3pPr>
            <a:lvl4pPr marL="1028715" indent="0" algn="ctr">
              <a:buNone/>
              <a:defRPr sz="1200"/>
            </a:lvl4pPr>
            <a:lvl5pPr marL="1371619" indent="0" algn="ctr">
              <a:buNone/>
              <a:defRPr sz="1200"/>
            </a:lvl5pPr>
            <a:lvl6pPr marL="1714525" indent="0" algn="ctr">
              <a:buNone/>
              <a:defRPr sz="1200"/>
            </a:lvl6pPr>
            <a:lvl7pPr marL="2057429" indent="0" algn="ctr">
              <a:buNone/>
              <a:defRPr sz="1200"/>
            </a:lvl7pPr>
            <a:lvl8pPr marL="2400334" indent="0" algn="ctr">
              <a:buNone/>
              <a:defRPr sz="1200"/>
            </a:lvl8pPr>
            <a:lvl9pPr marL="2743239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6ACA4-36F5-FD42-BBFD-77D970C5E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84242-5D23-FC44-89B8-3CA1B54E1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A9826-D704-8F4F-931C-AB44E9D01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29097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dt" idx="10"/>
          </p:nvPr>
        </p:nvSpPr>
        <p:spPr>
          <a:xfrm>
            <a:off x="628651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9244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05079" y="303657"/>
            <a:ext cx="7933842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1"/>
            <a:ext cx="64008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0000000-1234-1234-1234-123412341234}" type="slidenum">
              <a:rPr lang="en-GB" smtClean="0"/>
              <a:pPr rt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512597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7704" y="232028"/>
            <a:ext cx="7768590" cy="507825"/>
          </a:xfrm>
        </p:spPr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97266" y="1589150"/>
            <a:ext cx="7549469" cy="323143"/>
          </a:xfrm>
        </p:spPr>
        <p:txBody>
          <a:bodyPr lIns="0" tIns="0" rIns="0" bIns="0"/>
          <a:lstStyle>
            <a:lvl1pPr>
              <a:defRPr sz="21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0000000-1234-1234-1234-123412341234}" type="slidenum">
              <a:rPr lang="en-GB" smtClean="0"/>
              <a:pPr rt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0702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7705" y="232028"/>
            <a:ext cx="7768590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97266" y="1589150"/>
            <a:ext cx="754946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11/6/24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89992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</p:sldLayoutIdLst>
  <p:txStyles>
    <p:titleStyle>
      <a:lvl1pPr eaLnBrk="1" hangingPunct="1">
        <a:defRPr b="0" i="0"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</p:titleStyle>
    <p:bodyStyle>
      <a:lvl1pPr marL="0" eaLnBrk="1" hangingPunct="1">
        <a:defRPr b="0" i="0"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342905" eaLnBrk="1" hangingPunct="1">
        <a:defRPr>
          <a:latin typeface="+mn-lt"/>
          <a:ea typeface="+mn-ea"/>
          <a:cs typeface="+mn-cs"/>
        </a:defRPr>
      </a:lvl2pPr>
      <a:lvl3pPr marL="685810" eaLnBrk="1" hangingPunct="1">
        <a:defRPr>
          <a:latin typeface="+mn-lt"/>
          <a:ea typeface="+mn-ea"/>
          <a:cs typeface="+mn-cs"/>
        </a:defRPr>
      </a:lvl3pPr>
      <a:lvl4pPr marL="1028715" eaLnBrk="1" hangingPunct="1">
        <a:defRPr>
          <a:latin typeface="+mn-lt"/>
          <a:ea typeface="+mn-ea"/>
          <a:cs typeface="+mn-cs"/>
        </a:defRPr>
      </a:lvl4pPr>
      <a:lvl5pPr marL="1371619" eaLnBrk="1" hangingPunct="1">
        <a:defRPr>
          <a:latin typeface="+mn-lt"/>
          <a:ea typeface="+mn-ea"/>
          <a:cs typeface="+mn-cs"/>
        </a:defRPr>
      </a:lvl5pPr>
      <a:lvl6pPr marL="1714525" eaLnBrk="1" hangingPunct="1">
        <a:defRPr>
          <a:latin typeface="+mn-lt"/>
          <a:ea typeface="+mn-ea"/>
          <a:cs typeface="+mn-cs"/>
        </a:defRPr>
      </a:lvl6pPr>
      <a:lvl7pPr marL="2057429" eaLnBrk="1" hangingPunct="1">
        <a:defRPr>
          <a:latin typeface="+mn-lt"/>
          <a:ea typeface="+mn-ea"/>
          <a:cs typeface="+mn-cs"/>
        </a:defRPr>
      </a:lvl7pPr>
      <a:lvl8pPr marL="2400334" eaLnBrk="1" hangingPunct="1">
        <a:defRPr>
          <a:latin typeface="+mn-lt"/>
          <a:ea typeface="+mn-ea"/>
          <a:cs typeface="+mn-cs"/>
        </a:defRPr>
      </a:lvl8pPr>
      <a:lvl9pPr marL="2743239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342905" eaLnBrk="1" hangingPunct="1">
        <a:defRPr>
          <a:latin typeface="+mn-lt"/>
          <a:ea typeface="+mn-ea"/>
          <a:cs typeface="+mn-cs"/>
        </a:defRPr>
      </a:lvl2pPr>
      <a:lvl3pPr marL="685810" eaLnBrk="1" hangingPunct="1">
        <a:defRPr>
          <a:latin typeface="+mn-lt"/>
          <a:ea typeface="+mn-ea"/>
          <a:cs typeface="+mn-cs"/>
        </a:defRPr>
      </a:lvl3pPr>
      <a:lvl4pPr marL="1028715" eaLnBrk="1" hangingPunct="1">
        <a:defRPr>
          <a:latin typeface="+mn-lt"/>
          <a:ea typeface="+mn-ea"/>
          <a:cs typeface="+mn-cs"/>
        </a:defRPr>
      </a:lvl4pPr>
      <a:lvl5pPr marL="1371619" eaLnBrk="1" hangingPunct="1">
        <a:defRPr>
          <a:latin typeface="+mn-lt"/>
          <a:ea typeface="+mn-ea"/>
          <a:cs typeface="+mn-cs"/>
        </a:defRPr>
      </a:lvl5pPr>
      <a:lvl6pPr marL="1714525" eaLnBrk="1" hangingPunct="1">
        <a:defRPr>
          <a:latin typeface="+mn-lt"/>
          <a:ea typeface="+mn-ea"/>
          <a:cs typeface="+mn-cs"/>
        </a:defRPr>
      </a:lvl6pPr>
      <a:lvl7pPr marL="2057429" eaLnBrk="1" hangingPunct="1">
        <a:defRPr>
          <a:latin typeface="+mn-lt"/>
          <a:ea typeface="+mn-ea"/>
          <a:cs typeface="+mn-cs"/>
        </a:defRPr>
      </a:lvl7pPr>
      <a:lvl8pPr marL="2400334" eaLnBrk="1" hangingPunct="1">
        <a:defRPr>
          <a:latin typeface="+mn-lt"/>
          <a:ea typeface="+mn-ea"/>
          <a:cs typeface="+mn-cs"/>
        </a:defRPr>
      </a:lvl8pPr>
      <a:lvl9pPr marL="2743239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7704" y="232028"/>
            <a:ext cx="7768590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97266" y="1589151"/>
            <a:ext cx="754946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6"/>
            <a:ext cx="29260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6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6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0000000-1234-1234-1234-123412341234}" type="slidenum">
              <a:rPr lang="en-GB" smtClean="0"/>
              <a:pPr rt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447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</p:sldLayoutIdLst>
  <p:hf sldNum="0" hdr="0" ftr="0" dt="0"/>
  <p:txStyles>
    <p:titleStyle>
      <a:lvl1pPr eaLnBrk="1" hangingPunct="1">
        <a:defRPr b="0" i="0"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</p:titleStyle>
    <p:bodyStyle>
      <a:lvl1pPr marL="0" eaLnBrk="1" hangingPunct="1">
        <a:defRPr b="0" i="0"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342918" eaLnBrk="1" hangingPunct="1">
        <a:defRPr>
          <a:latin typeface="+mn-lt"/>
          <a:ea typeface="+mn-ea"/>
          <a:cs typeface="+mn-cs"/>
        </a:defRPr>
      </a:lvl2pPr>
      <a:lvl3pPr marL="685837" eaLnBrk="1" hangingPunct="1">
        <a:defRPr>
          <a:latin typeface="+mn-lt"/>
          <a:ea typeface="+mn-ea"/>
          <a:cs typeface="+mn-cs"/>
        </a:defRPr>
      </a:lvl3pPr>
      <a:lvl4pPr marL="1028755" eaLnBrk="1" hangingPunct="1">
        <a:defRPr>
          <a:latin typeface="+mn-lt"/>
          <a:ea typeface="+mn-ea"/>
          <a:cs typeface="+mn-cs"/>
        </a:defRPr>
      </a:lvl4pPr>
      <a:lvl5pPr marL="1371674" eaLnBrk="1" hangingPunct="1">
        <a:defRPr>
          <a:latin typeface="+mn-lt"/>
          <a:ea typeface="+mn-ea"/>
          <a:cs typeface="+mn-cs"/>
        </a:defRPr>
      </a:lvl5pPr>
      <a:lvl6pPr marL="1714592" eaLnBrk="1" hangingPunct="1">
        <a:defRPr>
          <a:latin typeface="+mn-lt"/>
          <a:ea typeface="+mn-ea"/>
          <a:cs typeface="+mn-cs"/>
        </a:defRPr>
      </a:lvl6pPr>
      <a:lvl7pPr marL="2057510" eaLnBrk="1" hangingPunct="1">
        <a:defRPr>
          <a:latin typeface="+mn-lt"/>
          <a:ea typeface="+mn-ea"/>
          <a:cs typeface="+mn-cs"/>
        </a:defRPr>
      </a:lvl7pPr>
      <a:lvl8pPr marL="2400429" eaLnBrk="1" hangingPunct="1">
        <a:defRPr>
          <a:latin typeface="+mn-lt"/>
          <a:ea typeface="+mn-ea"/>
          <a:cs typeface="+mn-cs"/>
        </a:defRPr>
      </a:lvl8pPr>
      <a:lvl9pPr marL="2743347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342918" eaLnBrk="1" hangingPunct="1">
        <a:defRPr>
          <a:latin typeface="+mn-lt"/>
          <a:ea typeface="+mn-ea"/>
          <a:cs typeface="+mn-cs"/>
        </a:defRPr>
      </a:lvl2pPr>
      <a:lvl3pPr marL="685837" eaLnBrk="1" hangingPunct="1">
        <a:defRPr>
          <a:latin typeface="+mn-lt"/>
          <a:ea typeface="+mn-ea"/>
          <a:cs typeface="+mn-cs"/>
        </a:defRPr>
      </a:lvl3pPr>
      <a:lvl4pPr marL="1028755" eaLnBrk="1" hangingPunct="1">
        <a:defRPr>
          <a:latin typeface="+mn-lt"/>
          <a:ea typeface="+mn-ea"/>
          <a:cs typeface="+mn-cs"/>
        </a:defRPr>
      </a:lvl4pPr>
      <a:lvl5pPr marL="1371674" eaLnBrk="1" hangingPunct="1">
        <a:defRPr>
          <a:latin typeface="+mn-lt"/>
          <a:ea typeface="+mn-ea"/>
          <a:cs typeface="+mn-cs"/>
        </a:defRPr>
      </a:lvl5pPr>
      <a:lvl6pPr marL="1714592" eaLnBrk="1" hangingPunct="1">
        <a:defRPr>
          <a:latin typeface="+mn-lt"/>
          <a:ea typeface="+mn-ea"/>
          <a:cs typeface="+mn-cs"/>
        </a:defRPr>
      </a:lvl6pPr>
      <a:lvl7pPr marL="2057510" eaLnBrk="1" hangingPunct="1">
        <a:defRPr>
          <a:latin typeface="+mn-lt"/>
          <a:ea typeface="+mn-ea"/>
          <a:cs typeface="+mn-cs"/>
        </a:defRPr>
      </a:lvl7pPr>
      <a:lvl8pPr marL="2400429" eaLnBrk="1" hangingPunct="1">
        <a:defRPr>
          <a:latin typeface="+mn-lt"/>
          <a:ea typeface="+mn-ea"/>
          <a:cs typeface="+mn-cs"/>
        </a:defRPr>
      </a:lvl8pPr>
      <a:lvl9pPr marL="2743347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eetomorrowfirst.nz/domestic/news/sentinel-ai-a-warning-system-for-agricultural-disease" TargetMode="External"/><Relationship Id="rId5" Type="http://schemas.openxmlformats.org/officeDocument/2006/relationships/image" Target="../media/image2.png"/><Relationship Id="rId4" Type="http://schemas.openxmlformats.org/officeDocument/2006/relationships/hyperlink" Target="http://www.ingenum.co.nz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11" Type="http://schemas.openxmlformats.org/officeDocument/2006/relationships/image" Target="../media/image18.png"/><Relationship Id="rId5" Type="http://schemas.microsoft.com/office/2007/relationships/hdphoto" Target="../media/hdphoto1.wdp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trixmultiplication.xyz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ingenum-ai/ISVEE_deepLearning_2024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5">
            <a:hlinkClick r:id="rId4"/>
          </p:cNvPr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18445" y="4714188"/>
            <a:ext cx="869537" cy="27244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5"/>
          <p:cNvSpPr txBox="1"/>
          <p:nvPr/>
        </p:nvSpPr>
        <p:spPr>
          <a:xfrm>
            <a:off x="926183" y="1852696"/>
            <a:ext cx="7562198" cy="447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l" defTabSz="685837" rtl="0">
              <a:buClr>
                <a:srgbClr val="000000"/>
              </a:buClr>
              <a:buSzPts val="1400"/>
              <a:defRPr/>
            </a:pPr>
            <a:r>
              <a:rPr lang="en-GB" sz="2456" b="1" kern="1200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Applied ML for veterinary epidemiologists</a:t>
            </a:r>
            <a:endParaRPr lang="en-GB" sz="2456" b="1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Lato"/>
            </a:endParaRPr>
          </a:p>
        </p:txBody>
      </p:sp>
      <p:pic>
        <p:nvPicPr>
          <p:cNvPr id="225" name="Google Shape;225;p35">
            <a:hlinkClick r:id="rId6"/>
          </p:cNvPr>
          <p:cNvPicPr preferRelativeResize="0"/>
          <p:nvPr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19" y="4715675"/>
            <a:ext cx="580334" cy="2114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873A86-4634-D305-F5DF-F9F8EAEE852B}"/>
              </a:ext>
            </a:extLst>
          </p:cNvPr>
          <p:cNvSpPr txBox="1"/>
          <p:nvPr/>
        </p:nvSpPr>
        <p:spPr>
          <a:xfrm>
            <a:off x="926184" y="2433251"/>
            <a:ext cx="47895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342918" rtl="0">
              <a:defRPr/>
            </a:pPr>
            <a:r>
              <a:rPr lang="en-GB" sz="1350" b="1" kern="1200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ISVEE pre-conference workshop - Day 4</a:t>
            </a:r>
          </a:p>
          <a:p>
            <a:pPr algn="l" defTabSz="342918" rtl="0">
              <a:defRPr/>
            </a:pPr>
            <a:endParaRPr lang="en-GB" sz="1350" b="1" kern="120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 defTabSz="342918" rtl="0">
              <a:defRPr/>
            </a:pPr>
            <a:r>
              <a:rPr lang="en-GB" sz="1350" b="1" kern="1200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Session 2 – Neural network fundamentals</a:t>
            </a:r>
          </a:p>
          <a:p>
            <a:pPr algn="l" defTabSz="342918" rtl="0">
              <a:defRPr/>
            </a:pPr>
            <a:endParaRPr lang="en-GB" sz="1350" b="1" kern="120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C7C9C4-EC9B-714A-A483-E22457A0BC71}"/>
              </a:ext>
            </a:extLst>
          </p:cNvPr>
          <p:cNvSpPr txBox="1"/>
          <p:nvPr/>
        </p:nvSpPr>
        <p:spPr>
          <a:xfrm>
            <a:off x="926183" y="3382154"/>
            <a:ext cx="142331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342918" rtl="0">
              <a:defRPr/>
            </a:pPr>
            <a:r>
              <a:rPr lang="en-GB" sz="135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Dr Tom Brownlie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5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4378" y="2214656"/>
            <a:ext cx="4734894" cy="567416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5776">
              <a:spcBef>
                <a:spcPts val="59"/>
              </a:spcBef>
            </a:pPr>
            <a:r>
              <a:rPr sz="3638" b="1" spc="236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What</a:t>
            </a:r>
            <a:r>
              <a:rPr sz="3638" b="1" spc="-446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sz="3638" b="1" spc="-57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sz="3638" b="1" spc="-443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sz="3638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</a:t>
            </a:r>
            <a:r>
              <a:rPr sz="3638" b="1" spc="-443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sz="3638" b="1" spc="123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tensor?</a:t>
            </a:r>
            <a:endParaRPr sz="3638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398172-3DE2-73AF-C87B-6FB1D2621E1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6508" y="4716341"/>
            <a:ext cx="822515" cy="25801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52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6E419B-64EC-6487-7AD9-A290F7B7B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4F976C4-D81F-8A70-45BF-6D95B43850BA}"/>
              </a:ext>
            </a:extLst>
          </p:cNvPr>
          <p:cNvSpPr txBox="1">
            <a:spLocks/>
          </p:cNvSpPr>
          <p:nvPr/>
        </p:nvSpPr>
        <p:spPr>
          <a:xfrm>
            <a:off x="482650" y="353798"/>
            <a:ext cx="7495134" cy="531690"/>
          </a:xfrm>
          <a:prstGeom prst="rect">
            <a:avLst/>
          </a:prstGeom>
        </p:spPr>
        <p:txBody>
          <a:bodyPr vert="horz" wrap="square" lIns="0" tIns="27438" rIns="0" bIns="0" rtlCol="0">
            <a:spAutoFit/>
          </a:bodyPr>
          <a:lstStyle>
            <a:lvl1pPr eaLnBrk="1" hangingPunct="1">
              <a:defRPr b="0" i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1pPr>
          </a:lstStyle>
          <a:p>
            <a:pPr marL="9387" marR="7221" defTabSz="415869">
              <a:spcBef>
                <a:spcPts val="216"/>
              </a:spcBef>
              <a:defRPr/>
            </a:pPr>
            <a:r>
              <a:rPr lang="en-NZ" sz="3275" b="1" spc="207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What are neural networks?</a:t>
            </a:r>
            <a:endParaRPr lang="en-NZ" sz="3275" b="1" spc="-439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AE1780-4AF6-398C-5CF4-279C0011DFA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6508" y="4716341"/>
            <a:ext cx="822515" cy="258019"/>
          </a:xfrm>
          <a:prstGeom prst="rect">
            <a:avLst/>
          </a:prstGeom>
        </p:spPr>
      </p:pic>
      <p:pic>
        <p:nvPicPr>
          <p:cNvPr id="4" name="Picture 2" descr="What are Neural Networks? - United Kingdom | IBM">
            <a:extLst>
              <a:ext uri="{FF2B5EF4-FFF2-40B4-BE49-F238E27FC236}">
                <a16:creationId xmlns:a16="http://schemas.microsoft.com/office/drawing/2014/main" id="{44246354-D762-0B4A-8BC1-57CDD6617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13" t="21704"/>
          <a:stretch/>
        </p:blipFill>
        <p:spPr bwMode="auto">
          <a:xfrm>
            <a:off x="3220435" y="2017262"/>
            <a:ext cx="2661325" cy="165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10">
            <a:extLst>
              <a:ext uri="{FF2B5EF4-FFF2-40B4-BE49-F238E27FC236}">
                <a16:creationId xmlns:a16="http://schemas.microsoft.com/office/drawing/2014/main" id="{7A66DA26-410E-7AC7-93AA-8E0BB7E92A11}"/>
              </a:ext>
            </a:extLst>
          </p:cNvPr>
          <p:cNvSpPr txBox="1"/>
          <p:nvPr/>
        </p:nvSpPr>
        <p:spPr>
          <a:xfrm>
            <a:off x="1455745" y="2407194"/>
            <a:ext cx="1663464" cy="866591"/>
          </a:xfrm>
          <a:prstGeom prst="roundRect">
            <a:avLst>
              <a:gd name="adj" fmla="val 2619"/>
            </a:avLst>
          </a:prstGeom>
          <a:solidFill>
            <a:srgbClr val="18E7CF"/>
          </a:solidFill>
        </p:spPr>
        <p:txBody>
          <a:bodyPr vert="horz" wrap="square" lIns="0" tIns="21950" rIns="0" bIns="0" rtlCol="0">
            <a:spAutoFit/>
          </a:bodyPr>
          <a:lstStyle/>
          <a:p>
            <a:pPr marL="5776" defTabSz="415869">
              <a:spcBef>
                <a:spcPts val="173"/>
              </a:spcBef>
              <a:defRPr/>
            </a:pPr>
            <a:r>
              <a:rPr sz="1296" spc="-43" dirty="0">
                <a:solidFill>
                  <a:srgbClr val="FFFFFF"/>
                </a:solidFill>
                <a:latin typeface="Andale Mono"/>
                <a:cs typeface="Andale Mono"/>
              </a:rPr>
              <a:t>[[116,</a:t>
            </a:r>
            <a:r>
              <a:rPr sz="1296" spc="-152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20" dirty="0">
                <a:solidFill>
                  <a:srgbClr val="FFFFFF"/>
                </a:solidFill>
                <a:latin typeface="Andale Mono"/>
                <a:cs typeface="Andale Mono"/>
              </a:rPr>
              <a:t>78,</a:t>
            </a:r>
            <a:r>
              <a:rPr sz="1296" spc="-166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45" dirty="0">
                <a:solidFill>
                  <a:srgbClr val="FFFFFF"/>
                </a:solidFill>
                <a:latin typeface="Andale Mono"/>
                <a:cs typeface="Andale Mono"/>
              </a:rPr>
              <a:t>15],</a:t>
            </a:r>
            <a:endParaRPr sz="1296" dirty="0">
              <a:latin typeface="Andale Mono"/>
              <a:cs typeface="Andale Mono"/>
            </a:endParaRPr>
          </a:p>
          <a:p>
            <a:pPr marL="5776" defTabSz="415869">
              <a:spcBef>
                <a:spcPts val="132"/>
              </a:spcBef>
              <a:defRPr/>
            </a:pPr>
            <a:r>
              <a:rPr lang="en-US" sz="1296" spc="-41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41" dirty="0">
                <a:solidFill>
                  <a:srgbClr val="FFFFFF"/>
                </a:solidFill>
                <a:latin typeface="Andale Mono"/>
                <a:cs typeface="Andale Mono"/>
              </a:rPr>
              <a:t>[117,</a:t>
            </a:r>
            <a:r>
              <a:rPr sz="1296" spc="-155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20" dirty="0">
                <a:solidFill>
                  <a:srgbClr val="FFFFFF"/>
                </a:solidFill>
                <a:latin typeface="Andale Mono"/>
                <a:cs typeface="Andale Mono"/>
              </a:rPr>
              <a:t>43,</a:t>
            </a:r>
            <a:r>
              <a:rPr sz="1296" spc="-159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9" dirty="0">
                <a:solidFill>
                  <a:srgbClr val="FFFFFF"/>
                </a:solidFill>
                <a:latin typeface="Andale Mono"/>
                <a:cs typeface="Andale Mono"/>
              </a:rPr>
              <a:t>96],</a:t>
            </a:r>
            <a:endParaRPr sz="1296" dirty="0">
              <a:latin typeface="Andale Mono"/>
              <a:cs typeface="Andale Mono"/>
            </a:endParaRPr>
          </a:p>
          <a:p>
            <a:pPr marL="5776" defTabSz="415869">
              <a:spcBef>
                <a:spcPts val="132"/>
              </a:spcBef>
              <a:defRPr/>
            </a:pPr>
            <a:r>
              <a:rPr lang="en-US" sz="1296" spc="-41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41" dirty="0">
                <a:solidFill>
                  <a:srgbClr val="FFFFFF"/>
                </a:solidFill>
                <a:latin typeface="Andale Mono"/>
                <a:cs typeface="Andale Mono"/>
              </a:rPr>
              <a:t>[125,</a:t>
            </a:r>
            <a:r>
              <a:rPr sz="1296" spc="-155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20" dirty="0">
                <a:solidFill>
                  <a:srgbClr val="FFFFFF"/>
                </a:solidFill>
                <a:latin typeface="Andale Mono"/>
                <a:cs typeface="Andale Mono"/>
              </a:rPr>
              <a:t>87,</a:t>
            </a:r>
            <a:r>
              <a:rPr sz="1296" spc="-159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9" dirty="0">
                <a:solidFill>
                  <a:srgbClr val="FFFFFF"/>
                </a:solidFill>
                <a:latin typeface="Andale Mono"/>
                <a:cs typeface="Andale Mono"/>
              </a:rPr>
              <a:t>23],</a:t>
            </a:r>
            <a:endParaRPr sz="1296" dirty="0">
              <a:latin typeface="Andale Mono"/>
              <a:cs typeface="Andale Mono"/>
            </a:endParaRPr>
          </a:p>
          <a:p>
            <a:pPr marL="5776" defTabSz="415869">
              <a:spcBef>
                <a:spcPts val="132"/>
              </a:spcBef>
              <a:defRPr/>
            </a:pPr>
            <a:r>
              <a:rPr lang="en-US" sz="1296" spc="-11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11" dirty="0">
                <a:solidFill>
                  <a:srgbClr val="FFFFFF"/>
                </a:solidFill>
                <a:latin typeface="Andale Mono"/>
                <a:cs typeface="Andale Mono"/>
              </a:rPr>
              <a:t>…,</a:t>
            </a:r>
            <a:endParaRPr sz="1296" dirty="0">
              <a:latin typeface="Andale Mono"/>
              <a:cs typeface="Andale Mono"/>
            </a:endParaRPr>
          </a:p>
        </p:txBody>
      </p:sp>
      <p:sp>
        <p:nvSpPr>
          <p:cNvPr id="6" name="object 11">
            <a:extLst>
              <a:ext uri="{FF2B5EF4-FFF2-40B4-BE49-F238E27FC236}">
                <a16:creationId xmlns:a16="http://schemas.microsoft.com/office/drawing/2014/main" id="{213388C6-72A8-3B59-C626-082B6294512F}"/>
              </a:ext>
            </a:extLst>
          </p:cNvPr>
          <p:cNvSpPr txBox="1"/>
          <p:nvPr/>
        </p:nvSpPr>
        <p:spPr>
          <a:xfrm>
            <a:off x="5980889" y="2407194"/>
            <a:ext cx="2138684" cy="865111"/>
          </a:xfrm>
          <a:prstGeom prst="roundRect">
            <a:avLst>
              <a:gd name="adj" fmla="val 3149"/>
            </a:avLst>
          </a:prstGeom>
          <a:solidFill>
            <a:srgbClr val="18E7CF"/>
          </a:solidFill>
        </p:spPr>
        <p:txBody>
          <a:bodyPr vert="horz" wrap="square" lIns="0" tIns="7798" rIns="0" bIns="0" rtlCol="0">
            <a:spAutoFit/>
          </a:bodyPr>
          <a:lstStyle/>
          <a:p>
            <a:pPr marL="5776" defTabSz="415869">
              <a:spcBef>
                <a:spcPts val="61"/>
              </a:spcBef>
              <a:defRPr/>
            </a:pPr>
            <a:r>
              <a:rPr sz="1296" spc="-50" dirty="0">
                <a:solidFill>
                  <a:srgbClr val="FFFFFF"/>
                </a:solidFill>
                <a:latin typeface="Andale Mono"/>
                <a:cs typeface="Andale Mono"/>
              </a:rPr>
              <a:t>[[0.983,</a:t>
            </a:r>
            <a:r>
              <a:rPr sz="1296" spc="-136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43" dirty="0">
                <a:solidFill>
                  <a:srgbClr val="FFFFFF"/>
                </a:solidFill>
                <a:latin typeface="Andale Mono"/>
                <a:cs typeface="Andale Mono"/>
              </a:rPr>
              <a:t>0.004,</a:t>
            </a:r>
            <a:r>
              <a:rPr sz="1296" spc="-134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52" dirty="0">
                <a:solidFill>
                  <a:srgbClr val="FFFFFF"/>
                </a:solidFill>
                <a:latin typeface="Andale Mono"/>
                <a:cs typeface="Andale Mono"/>
              </a:rPr>
              <a:t>0.013],</a:t>
            </a:r>
            <a:endParaRPr lang="en-US" sz="1296" spc="-52" dirty="0">
              <a:solidFill>
                <a:srgbClr val="FFFFFF"/>
              </a:solidFill>
              <a:latin typeface="Andale Mono"/>
              <a:cs typeface="Andale Mono"/>
            </a:endParaRPr>
          </a:p>
          <a:p>
            <a:pPr marL="5776" defTabSz="415869">
              <a:spcBef>
                <a:spcPts val="61"/>
              </a:spcBef>
              <a:defRPr/>
            </a:pPr>
            <a:r>
              <a:rPr lang="en-NZ" sz="1296" spc="-48" dirty="0">
                <a:solidFill>
                  <a:srgbClr val="FFFFFF"/>
                </a:solidFill>
                <a:latin typeface="Andale Mono"/>
                <a:cs typeface="Andale Mono"/>
              </a:rPr>
              <a:t> [0.110,</a:t>
            </a:r>
            <a:r>
              <a:rPr lang="en-NZ" sz="1296" spc="-139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lang="en-NZ" sz="1296" spc="-43" dirty="0">
                <a:solidFill>
                  <a:srgbClr val="FFFFFF"/>
                </a:solidFill>
                <a:latin typeface="Andale Mono"/>
                <a:cs typeface="Andale Mono"/>
              </a:rPr>
              <a:t>0.889,</a:t>
            </a:r>
            <a:r>
              <a:rPr lang="en-NZ" sz="1296" spc="-139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lang="en-NZ" sz="1296" spc="-52" dirty="0">
                <a:solidFill>
                  <a:srgbClr val="FFFFFF"/>
                </a:solidFill>
                <a:latin typeface="Andale Mono"/>
                <a:cs typeface="Andale Mono"/>
              </a:rPr>
              <a:t>0.001],</a:t>
            </a:r>
          </a:p>
          <a:p>
            <a:pPr marL="5776" defTabSz="415869">
              <a:spcBef>
                <a:spcPts val="173"/>
              </a:spcBef>
              <a:defRPr/>
            </a:pPr>
            <a:r>
              <a:rPr lang="en-NZ" sz="1296" spc="-48" dirty="0">
                <a:solidFill>
                  <a:srgbClr val="FFFFFF"/>
                </a:solidFill>
                <a:latin typeface="Andale Mono"/>
                <a:cs typeface="Andale Mono"/>
              </a:rPr>
              <a:t> [0.023,</a:t>
            </a:r>
            <a:r>
              <a:rPr lang="en-NZ" sz="1296" spc="-139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lang="en-NZ" sz="1296" spc="-43" dirty="0">
                <a:solidFill>
                  <a:srgbClr val="FFFFFF"/>
                </a:solidFill>
                <a:latin typeface="Andale Mono"/>
                <a:cs typeface="Andale Mono"/>
              </a:rPr>
              <a:t>0.027,</a:t>
            </a:r>
            <a:r>
              <a:rPr lang="en-NZ" sz="1296" spc="-139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lang="en-NZ" sz="1296" spc="-52" dirty="0">
                <a:solidFill>
                  <a:srgbClr val="FFFFFF"/>
                </a:solidFill>
                <a:latin typeface="Andale Mono"/>
                <a:cs typeface="Andale Mono"/>
              </a:rPr>
              <a:t>0.985],</a:t>
            </a:r>
            <a:endParaRPr lang="en-NZ" sz="1296" dirty="0">
              <a:latin typeface="Andale Mono"/>
              <a:cs typeface="Andale Mono"/>
            </a:endParaRPr>
          </a:p>
          <a:p>
            <a:pPr marL="5776" defTabSz="415869">
              <a:spcBef>
                <a:spcPts val="132"/>
              </a:spcBef>
              <a:defRPr/>
            </a:pPr>
            <a:r>
              <a:rPr lang="en-NZ" sz="1296" spc="-11" dirty="0">
                <a:solidFill>
                  <a:srgbClr val="FFFFFF"/>
                </a:solidFill>
                <a:latin typeface="Andale Mono"/>
                <a:cs typeface="Andale Mono"/>
              </a:rPr>
              <a:t> …,</a:t>
            </a:r>
            <a:endParaRPr lang="en-NZ" sz="1296" dirty="0">
              <a:latin typeface="Andale Mono"/>
              <a:cs typeface="Andale Mono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C8F81A-D9D9-E7EE-F849-C0BA9FDD14B6}"/>
              </a:ext>
            </a:extLst>
          </p:cNvPr>
          <p:cNvSpPr txBox="1"/>
          <p:nvPr/>
        </p:nvSpPr>
        <p:spPr>
          <a:xfrm>
            <a:off x="1730249" y="1562919"/>
            <a:ext cx="1108976" cy="428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15869">
              <a:defRPr/>
            </a:pPr>
            <a:r>
              <a:rPr lang="en-GB" sz="1092" b="1" dirty="0">
                <a:solidFill>
                  <a:prstClr val="whit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Numerical encoding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0C7145-844F-9145-F920-1845F7942468}"/>
              </a:ext>
            </a:extLst>
          </p:cNvPr>
          <p:cNvSpPr txBox="1"/>
          <p:nvPr/>
        </p:nvSpPr>
        <p:spPr>
          <a:xfrm>
            <a:off x="3433355" y="1544112"/>
            <a:ext cx="2039903" cy="428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15869">
              <a:defRPr/>
            </a:pPr>
            <a:r>
              <a:rPr lang="en-GB" sz="1092" b="1" dirty="0">
                <a:solidFill>
                  <a:prstClr val="whit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Learns representations</a:t>
            </a:r>
          </a:p>
          <a:p>
            <a:pPr algn="ctr" defTabSz="415869">
              <a:defRPr/>
            </a:pPr>
            <a:r>
              <a:rPr lang="en-GB" sz="1092" b="1" dirty="0">
                <a:solidFill>
                  <a:prstClr val="whit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(patterns, features, weights)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8BC686-2114-8DD6-E1D9-8F83544189C0}"/>
              </a:ext>
            </a:extLst>
          </p:cNvPr>
          <p:cNvSpPr txBox="1"/>
          <p:nvPr/>
        </p:nvSpPr>
        <p:spPr>
          <a:xfrm>
            <a:off x="6220738" y="1541352"/>
            <a:ext cx="1108976" cy="428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15869">
              <a:defRPr/>
            </a:pPr>
            <a:r>
              <a:rPr lang="en-GB" sz="1092" b="1" dirty="0">
                <a:solidFill>
                  <a:prstClr val="whit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Representation outputs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7F5680-CAF9-38E0-283F-F6564E371FFB}"/>
              </a:ext>
            </a:extLst>
          </p:cNvPr>
          <p:cNvSpPr txBox="1"/>
          <p:nvPr/>
        </p:nvSpPr>
        <p:spPr>
          <a:xfrm>
            <a:off x="407165" y="1541923"/>
            <a:ext cx="1108976" cy="260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15869">
              <a:defRPr/>
            </a:pPr>
            <a:r>
              <a:rPr lang="en-GB" sz="1092" b="1" dirty="0">
                <a:solidFill>
                  <a:prstClr val="whit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Inputs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758210-86AE-B9DE-2EED-7897A6C1063F}"/>
              </a:ext>
            </a:extLst>
          </p:cNvPr>
          <p:cNvSpPr txBox="1"/>
          <p:nvPr/>
        </p:nvSpPr>
        <p:spPr>
          <a:xfrm>
            <a:off x="8072585" y="1541352"/>
            <a:ext cx="1108976" cy="260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15869">
              <a:defRPr/>
            </a:pPr>
            <a:r>
              <a:rPr lang="en-GB" sz="1092" b="1" dirty="0">
                <a:solidFill>
                  <a:prstClr val="whit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Outputs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158EC96-7AEC-86E1-BF01-2FA98E870CB6}"/>
              </a:ext>
            </a:extLst>
          </p:cNvPr>
          <p:cNvGrpSpPr/>
          <p:nvPr/>
        </p:nvGrpSpPr>
        <p:grpSpPr>
          <a:xfrm>
            <a:off x="193071" y="2031278"/>
            <a:ext cx="1010632" cy="522419"/>
            <a:chOff x="1409135" y="3200203"/>
            <a:chExt cx="3995363" cy="1824169"/>
          </a:xfrm>
        </p:grpSpPr>
        <p:pic>
          <p:nvPicPr>
            <p:cNvPr id="21" name="object 7">
              <a:extLst>
                <a:ext uri="{FF2B5EF4-FFF2-40B4-BE49-F238E27FC236}">
                  <a16:creationId xmlns:a16="http://schemas.microsoft.com/office/drawing/2014/main" id="{27ED8A3C-0747-9637-2A6E-0C446909ADD9}"/>
                </a:ext>
              </a:extLst>
            </p:cNvPr>
            <p:cNvPicPr/>
            <p:nvPr/>
          </p:nvPicPr>
          <p:blipFill>
            <a:blip r:embed="rId6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09135" y="3200203"/>
              <a:ext cx="1827686" cy="1824169"/>
            </a:xfrm>
            <a:prstGeom prst="rect">
              <a:avLst/>
            </a:prstGeom>
          </p:spPr>
        </p:pic>
        <p:pic>
          <p:nvPicPr>
            <p:cNvPr id="22" name="object 8">
              <a:extLst>
                <a:ext uri="{FF2B5EF4-FFF2-40B4-BE49-F238E27FC236}">
                  <a16:creationId xmlns:a16="http://schemas.microsoft.com/office/drawing/2014/main" id="{CB05D1BF-C892-210D-94D6-7DB79DD02822}"/>
                </a:ext>
              </a:extLst>
            </p:cNvPr>
            <p:cNvPicPr/>
            <p:nvPr/>
          </p:nvPicPr>
          <p:blipFill>
            <a:blip r:embed="rId7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652044" y="3275290"/>
              <a:ext cx="1752454" cy="1749082"/>
            </a:xfrm>
            <a:prstGeom prst="rect">
              <a:avLst/>
            </a:prstGeom>
          </p:spPr>
        </p:pic>
      </p:grpSp>
      <p:pic>
        <p:nvPicPr>
          <p:cNvPr id="23" name="object 8">
            <a:extLst>
              <a:ext uri="{FF2B5EF4-FFF2-40B4-BE49-F238E27FC236}">
                <a16:creationId xmlns:a16="http://schemas.microsoft.com/office/drawing/2014/main" id="{39AF58F4-E9DB-D719-9B04-E00BF17B94A8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43476" y="2630890"/>
            <a:ext cx="806121" cy="770002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28387AD7-3309-9BEB-1B0E-E5098114A501}"/>
              </a:ext>
            </a:extLst>
          </p:cNvPr>
          <p:cNvGrpSpPr/>
          <p:nvPr/>
        </p:nvGrpSpPr>
        <p:grpSpPr>
          <a:xfrm>
            <a:off x="288741" y="3305317"/>
            <a:ext cx="806121" cy="728653"/>
            <a:chOff x="335510" y="7360631"/>
            <a:chExt cx="2045821" cy="2203896"/>
          </a:xfrm>
        </p:grpSpPr>
        <p:pic>
          <p:nvPicPr>
            <p:cNvPr id="24" name="object 5">
              <a:extLst>
                <a:ext uri="{FF2B5EF4-FFF2-40B4-BE49-F238E27FC236}">
                  <a16:creationId xmlns:a16="http://schemas.microsoft.com/office/drawing/2014/main" id="{0DA3C47A-0714-2B7D-30F7-CFD7FC3F6469}"/>
                </a:ext>
              </a:extLst>
            </p:cNvPr>
            <p:cNvPicPr/>
            <p:nvPr/>
          </p:nvPicPr>
          <p:blipFill>
            <a:blip r:embed="rId9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35510" y="7360631"/>
              <a:ext cx="1545460" cy="1549374"/>
            </a:xfrm>
            <a:prstGeom prst="rect">
              <a:avLst/>
            </a:prstGeom>
          </p:spPr>
        </p:pic>
        <p:pic>
          <p:nvPicPr>
            <p:cNvPr id="25" name="object 6">
              <a:extLst>
                <a:ext uri="{FF2B5EF4-FFF2-40B4-BE49-F238E27FC236}">
                  <a16:creationId xmlns:a16="http://schemas.microsoft.com/office/drawing/2014/main" id="{741B51CE-F131-9C89-236A-DAB1AC98C2E2}"/>
                </a:ext>
              </a:extLst>
            </p:cNvPr>
            <p:cNvPicPr/>
            <p:nvPr/>
          </p:nvPicPr>
          <p:blipFill>
            <a:blip r:embed="rId10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62256" y="8105755"/>
              <a:ext cx="1019075" cy="1021656"/>
            </a:xfrm>
            <a:prstGeom prst="rect">
              <a:avLst/>
            </a:prstGeom>
          </p:spPr>
        </p:pic>
        <p:pic>
          <p:nvPicPr>
            <p:cNvPr id="26" name="object 7">
              <a:extLst>
                <a:ext uri="{FF2B5EF4-FFF2-40B4-BE49-F238E27FC236}">
                  <a16:creationId xmlns:a16="http://schemas.microsoft.com/office/drawing/2014/main" id="{CE76A34C-6D0B-0699-119A-6B8EF9A4A696}"/>
                </a:ext>
              </a:extLst>
            </p:cNvPr>
            <p:cNvPicPr/>
            <p:nvPr/>
          </p:nvPicPr>
          <p:blipFill>
            <a:blip r:embed="rId11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02800" y="8542871"/>
              <a:ext cx="1019075" cy="1021656"/>
            </a:xfrm>
            <a:prstGeom prst="rect">
              <a:avLst/>
            </a:prstGeom>
          </p:spPr>
        </p:pic>
      </p:grpSp>
      <p:sp>
        <p:nvSpPr>
          <p:cNvPr id="28" name="Right Brace 27">
            <a:extLst>
              <a:ext uri="{FF2B5EF4-FFF2-40B4-BE49-F238E27FC236}">
                <a16:creationId xmlns:a16="http://schemas.microsoft.com/office/drawing/2014/main" id="{08646F11-3570-F8ED-0FF1-0C19CDBCA8A2}"/>
              </a:ext>
            </a:extLst>
          </p:cNvPr>
          <p:cNvSpPr/>
          <p:nvPr/>
        </p:nvSpPr>
        <p:spPr>
          <a:xfrm>
            <a:off x="1280756" y="1579705"/>
            <a:ext cx="97935" cy="2739305"/>
          </a:xfrm>
          <a:prstGeom prst="rightBrac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15869">
              <a:defRPr/>
            </a:pPr>
            <a:endParaRPr lang="en-GB" sz="819">
              <a:solidFill>
                <a:prstClr val="black"/>
              </a:solidFill>
              <a:latin typeface="Franklin Gothic Book" panose="020B0503020102020204"/>
            </a:endParaRP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BF358963-A0AD-A51C-1559-7754357EBE81}"/>
              </a:ext>
            </a:extLst>
          </p:cNvPr>
          <p:cNvSpPr/>
          <p:nvPr/>
        </p:nvSpPr>
        <p:spPr>
          <a:xfrm rot="10800000">
            <a:off x="8153383" y="1554469"/>
            <a:ext cx="97935" cy="2739305"/>
          </a:xfrm>
          <a:prstGeom prst="rightBrac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15869">
              <a:defRPr/>
            </a:pPr>
            <a:endParaRPr lang="en-GB" sz="819">
              <a:solidFill>
                <a:prstClr val="black"/>
              </a:solidFill>
              <a:latin typeface="Franklin Gothic Book" panose="020B0503020102020204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90D1D2-36FC-2C40-5ABD-7EB91EEEC92B}"/>
              </a:ext>
            </a:extLst>
          </p:cNvPr>
          <p:cNvSpPr txBox="1"/>
          <p:nvPr/>
        </p:nvSpPr>
        <p:spPr>
          <a:xfrm>
            <a:off x="8222408" y="1919287"/>
            <a:ext cx="822515" cy="344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15869">
              <a:defRPr/>
            </a:pPr>
            <a:r>
              <a:rPr lang="en-NZ" sz="819" spc="86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 Cut veg…</a:t>
            </a:r>
            <a:endParaRPr lang="en-GB" sz="819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6BC17-E646-2B3C-ACE8-9CEBB781FEFB}"/>
              </a:ext>
            </a:extLst>
          </p:cNvPr>
          <p:cNvSpPr txBox="1"/>
          <p:nvPr/>
        </p:nvSpPr>
        <p:spPr>
          <a:xfrm>
            <a:off x="8222408" y="2582941"/>
            <a:ext cx="822515" cy="596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15869">
              <a:defRPr/>
            </a:pPr>
            <a:r>
              <a:rPr lang="en-NZ" sz="819" spc="86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Hey Siri, what’s the weather today?</a:t>
            </a:r>
            <a:endParaRPr lang="en-GB" sz="819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57D52B3-B362-47C0-0558-382775DCCD5E}"/>
              </a:ext>
            </a:extLst>
          </p:cNvPr>
          <p:cNvSpPr txBox="1"/>
          <p:nvPr/>
        </p:nvSpPr>
        <p:spPr>
          <a:xfrm>
            <a:off x="8229739" y="3629366"/>
            <a:ext cx="822515" cy="344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15869">
              <a:defRPr/>
            </a:pPr>
            <a:r>
              <a:rPr lang="en-NZ" sz="819" spc="86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Ramen </a:t>
            </a:r>
            <a:r>
              <a:rPr lang="en-NZ" sz="819" spc="86" dirty="0" err="1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spagetti</a:t>
            </a:r>
            <a:endParaRPr lang="en-GB" sz="819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9B683083-01B5-3AD5-F361-B9A71D7F6AEA}"/>
              </a:ext>
            </a:extLst>
          </p:cNvPr>
          <p:cNvSpPr txBox="1">
            <a:spLocks/>
          </p:cNvSpPr>
          <p:nvPr/>
        </p:nvSpPr>
        <p:spPr>
          <a:xfrm>
            <a:off x="2372991" y="4027840"/>
            <a:ext cx="4677241" cy="405630"/>
          </a:xfrm>
          <a:prstGeom prst="rect">
            <a:avLst/>
          </a:prstGeom>
        </p:spPr>
        <p:txBody>
          <a:bodyPr vert="horz" wrap="square" lIns="0" tIns="27438" rIns="0" bIns="0" rtlCol="0">
            <a:spAutoFit/>
          </a:bodyPr>
          <a:lstStyle>
            <a:lvl1pPr eaLnBrk="1" hangingPunct="1">
              <a:defRPr b="0" i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1pPr>
          </a:lstStyle>
          <a:p>
            <a:pPr marL="9387" marR="7221" algn="ctr" defTabSz="415869">
              <a:spcBef>
                <a:spcPts val="216"/>
              </a:spcBef>
              <a:defRPr/>
            </a:pPr>
            <a:r>
              <a:rPr lang="en-NZ" sz="2456" b="1" spc="207" dirty="0">
                <a:solidFill>
                  <a:srgbClr val="18E7C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These are tensors</a:t>
            </a:r>
            <a:endParaRPr lang="en-NZ" sz="2456" b="1" spc="-439" dirty="0">
              <a:solidFill>
                <a:srgbClr val="18E7C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52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52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7DCED6-6C46-DDF5-9271-4B6D86F3B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5B999F1-49B5-CF09-604E-E8CC4E1423DE}"/>
              </a:ext>
            </a:extLst>
          </p:cNvPr>
          <p:cNvSpPr txBox="1">
            <a:spLocks/>
          </p:cNvSpPr>
          <p:nvPr/>
        </p:nvSpPr>
        <p:spPr>
          <a:xfrm>
            <a:off x="482650" y="353798"/>
            <a:ext cx="7495134" cy="531690"/>
          </a:xfrm>
          <a:prstGeom prst="rect">
            <a:avLst/>
          </a:prstGeom>
        </p:spPr>
        <p:txBody>
          <a:bodyPr vert="horz" wrap="square" lIns="0" tIns="27438" rIns="0" bIns="0" rtlCol="0">
            <a:spAutoFit/>
          </a:bodyPr>
          <a:lstStyle>
            <a:lvl1pPr eaLnBrk="1" hangingPunct="1">
              <a:defRPr b="0" i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1pPr>
          </a:lstStyle>
          <a:p>
            <a:pPr marL="9387" marR="7221" defTabSz="415869">
              <a:spcBef>
                <a:spcPts val="216"/>
              </a:spcBef>
              <a:defRPr/>
            </a:pPr>
            <a:r>
              <a:rPr lang="en-NZ" sz="3275" b="1" spc="207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What are neural networks?</a:t>
            </a:r>
            <a:endParaRPr lang="en-NZ" sz="3275" b="1" spc="-439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F56136-E6C8-D846-B77A-CE3DA986747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6508" y="4716341"/>
            <a:ext cx="822515" cy="258019"/>
          </a:xfrm>
          <a:prstGeom prst="rect">
            <a:avLst/>
          </a:prstGeom>
        </p:spPr>
      </p:pic>
      <p:pic>
        <p:nvPicPr>
          <p:cNvPr id="4" name="Picture 2" descr="What are Neural Networks? - United Kingdom | IBM">
            <a:extLst>
              <a:ext uri="{FF2B5EF4-FFF2-40B4-BE49-F238E27FC236}">
                <a16:creationId xmlns:a16="http://schemas.microsoft.com/office/drawing/2014/main" id="{C3268508-8515-1F10-F1E4-9C39C6722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13" t="21704"/>
          <a:stretch/>
        </p:blipFill>
        <p:spPr bwMode="auto">
          <a:xfrm>
            <a:off x="3220435" y="2017262"/>
            <a:ext cx="2661325" cy="165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10">
            <a:extLst>
              <a:ext uri="{FF2B5EF4-FFF2-40B4-BE49-F238E27FC236}">
                <a16:creationId xmlns:a16="http://schemas.microsoft.com/office/drawing/2014/main" id="{22BDE8A1-DB43-5F15-CB34-E48DDA0DFCCD}"/>
              </a:ext>
            </a:extLst>
          </p:cNvPr>
          <p:cNvSpPr txBox="1"/>
          <p:nvPr/>
        </p:nvSpPr>
        <p:spPr>
          <a:xfrm>
            <a:off x="1455745" y="2407194"/>
            <a:ext cx="1663464" cy="866591"/>
          </a:xfrm>
          <a:prstGeom prst="roundRect">
            <a:avLst>
              <a:gd name="adj" fmla="val 2619"/>
            </a:avLst>
          </a:prstGeom>
          <a:solidFill>
            <a:srgbClr val="18E7CF"/>
          </a:solidFill>
        </p:spPr>
        <p:txBody>
          <a:bodyPr vert="horz" wrap="square" lIns="0" tIns="21950" rIns="0" bIns="0" rtlCol="0">
            <a:spAutoFit/>
          </a:bodyPr>
          <a:lstStyle/>
          <a:p>
            <a:pPr marL="5776" defTabSz="415869">
              <a:spcBef>
                <a:spcPts val="173"/>
              </a:spcBef>
              <a:defRPr/>
            </a:pPr>
            <a:r>
              <a:rPr sz="1296" spc="-43" dirty="0">
                <a:solidFill>
                  <a:srgbClr val="FFFFFF"/>
                </a:solidFill>
                <a:latin typeface="Andale Mono"/>
                <a:cs typeface="Andale Mono"/>
              </a:rPr>
              <a:t>[[116,</a:t>
            </a:r>
            <a:r>
              <a:rPr sz="1296" spc="-152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20" dirty="0">
                <a:solidFill>
                  <a:srgbClr val="FFFFFF"/>
                </a:solidFill>
                <a:latin typeface="Andale Mono"/>
                <a:cs typeface="Andale Mono"/>
              </a:rPr>
              <a:t>78,</a:t>
            </a:r>
            <a:r>
              <a:rPr sz="1296" spc="-166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45" dirty="0">
                <a:solidFill>
                  <a:srgbClr val="FFFFFF"/>
                </a:solidFill>
                <a:latin typeface="Andale Mono"/>
                <a:cs typeface="Andale Mono"/>
              </a:rPr>
              <a:t>15],</a:t>
            </a:r>
            <a:endParaRPr sz="1296" dirty="0">
              <a:latin typeface="Andale Mono"/>
              <a:cs typeface="Andale Mono"/>
            </a:endParaRPr>
          </a:p>
          <a:p>
            <a:pPr marL="5776" defTabSz="415869">
              <a:spcBef>
                <a:spcPts val="132"/>
              </a:spcBef>
              <a:defRPr/>
            </a:pPr>
            <a:r>
              <a:rPr lang="en-US" sz="1296" spc="-41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41" dirty="0">
                <a:solidFill>
                  <a:srgbClr val="FFFFFF"/>
                </a:solidFill>
                <a:latin typeface="Andale Mono"/>
                <a:cs typeface="Andale Mono"/>
              </a:rPr>
              <a:t>[117,</a:t>
            </a:r>
            <a:r>
              <a:rPr sz="1296" spc="-155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20" dirty="0">
                <a:solidFill>
                  <a:srgbClr val="FFFFFF"/>
                </a:solidFill>
                <a:latin typeface="Andale Mono"/>
                <a:cs typeface="Andale Mono"/>
              </a:rPr>
              <a:t>43,</a:t>
            </a:r>
            <a:r>
              <a:rPr sz="1296" spc="-159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9" dirty="0">
                <a:solidFill>
                  <a:srgbClr val="FFFFFF"/>
                </a:solidFill>
                <a:latin typeface="Andale Mono"/>
                <a:cs typeface="Andale Mono"/>
              </a:rPr>
              <a:t>96],</a:t>
            </a:r>
            <a:endParaRPr sz="1296" dirty="0">
              <a:latin typeface="Andale Mono"/>
              <a:cs typeface="Andale Mono"/>
            </a:endParaRPr>
          </a:p>
          <a:p>
            <a:pPr marL="5776" defTabSz="415869">
              <a:spcBef>
                <a:spcPts val="132"/>
              </a:spcBef>
              <a:defRPr/>
            </a:pPr>
            <a:r>
              <a:rPr lang="en-US" sz="1296" spc="-41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41" dirty="0">
                <a:solidFill>
                  <a:srgbClr val="FFFFFF"/>
                </a:solidFill>
                <a:latin typeface="Andale Mono"/>
                <a:cs typeface="Andale Mono"/>
              </a:rPr>
              <a:t>[125,</a:t>
            </a:r>
            <a:r>
              <a:rPr sz="1296" spc="-155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20" dirty="0">
                <a:solidFill>
                  <a:srgbClr val="FFFFFF"/>
                </a:solidFill>
                <a:latin typeface="Andale Mono"/>
                <a:cs typeface="Andale Mono"/>
              </a:rPr>
              <a:t>87,</a:t>
            </a:r>
            <a:r>
              <a:rPr sz="1296" spc="-159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9" dirty="0">
                <a:solidFill>
                  <a:srgbClr val="FFFFFF"/>
                </a:solidFill>
                <a:latin typeface="Andale Mono"/>
                <a:cs typeface="Andale Mono"/>
              </a:rPr>
              <a:t>23],</a:t>
            </a:r>
            <a:endParaRPr sz="1296" dirty="0">
              <a:latin typeface="Andale Mono"/>
              <a:cs typeface="Andale Mono"/>
            </a:endParaRPr>
          </a:p>
          <a:p>
            <a:pPr marL="5776" defTabSz="415869">
              <a:spcBef>
                <a:spcPts val="132"/>
              </a:spcBef>
              <a:defRPr/>
            </a:pPr>
            <a:r>
              <a:rPr lang="en-US" sz="1296" spc="-11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11" dirty="0">
                <a:solidFill>
                  <a:srgbClr val="FFFFFF"/>
                </a:solidFill>
                <a:latin typeface="Andale Mono"/>
                <a:cs typeface="Andale Mono"/>
              </a:rPr>
              <a:t>…,</a:t>
            </a:r>
            <a:endParaRPr sz="1296" dirty="0">
              <a:latin typeface="Andale Mono"/>
              <a:cs typeface="Andale Mono"/>
            </a:endParaRPr>
          </a:p>
        </p:txBody>
      </p:sp>
      <p:sp>
        <p:nvSpPr>
          <p:cNvPr id="6" name="object 11">
            <a:extLst>
              <a:ext uri="{FF2B5EF4-FFF2-40B4-BE49-F238E27FC236}">
                <a16:creationId xmlns:a16="http://schemas.microsoft.com/office/drawing/2014/main" id="{A22D61EA-6718-4B49-9E2E-B8282DF4EE73}"/>
              </a:ext>
            </a:extLst>
          </p:cNvPr>
          <p:cNvSpPr txBox="1"/>
          <p:nvPr/>
        </p:nvSpPr>
        <p:spPr>
          <a:xfrm>
            <a:off x="5980889" y="2407194"/>
            <a:ext cx="2138684" cy="865111"/>
          </a:xfrm>
          <a:prstGeom prst="roundRect">
            <a:avLst>
              <a:gd name="adj" fmla="val 3149"/>
            </a:avLst>
          </a:prstGeom>
          <a:solidFill>
            <a:srgbClr val="18E7CF"/>
          </a:solidFill>
        </p:spPr>
        <p:txBody>
          <a:bodyPr vert="horz" wrap="square" lIns="0" tIns="7798" rIns="0" bIns="0" rtlCol="0">
            <a:spAutoFit/>
          </a:bodyPr>
          <a:lstStyle/>
          <a:p>
            <a:pPr marL="5776" defTabSz="415869">
              <a:spcBef>
                <a:spcPts val="61"/>
              </a:spcBef>
              <a:defRPr/>
            </a:pPr>
            <a:r>
              <a:rPr sz="1296" spc="-50" dirty="0">
                <a:solidFill>
                  <a:srgbClr val="FFFFFF"/>
                </a:solidFill>
                <a:latin typeface="Andale Mono"/>
                <a:cs typeface="Andale Mono"/>
              </a:rPr>
              <a:t>[[0.983,</a:t>
            </a:r>
            <a:r>
              <a:rPr sz="1296" spc="-136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43" dirty="0">
                <a:solidFill>
                  <a:srgbClr val="FFFFFF"/>
                </a:solidFill>
                <a:latin typeface="Andale Mono"/>
                <a:cs typeface="Andale Mono"/>
              </a:rPr>
              <a:t>0.004,</a:t>
            </a:r>
            <a:r>
              <a:rPr sz="1296" spc="-134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1296" spc="-52" dirty="0">
                <a:solidFill>
                  <a:srgbClr val="FFFFFF"/>
                </a:solidFill>
                <a:latin typeface="Andale Mono"/>
                <a:cs typeface="Andale Mono"/>
              </a:rPr>
              <a:t>0.013],</a:t>
            </a:r>
            <a:endParaRPr lang="en-US" sz="1296" spc="-52" dirty="0">
              <a:solidFill>
                <a:srgbClr val="FFFFFF"/>
              </a:solidFill>
              <a:latin typeface="Andale Mono"/>
              <a:cs typeface="Andale Mono"/>
            </a:endParaRPr>
          </a:p>
          <a:p>
            <a:pPr marL="5776" defTabSz="415869">
              <a:spcBef>
                <a:spcPts val="61"/>
              </a:spcBef>
              <a:defRPr/>
            </a:pPr>
            <a:r>
              <a:rPr lang="en-NZ" sz="1296" spc="-48" dirty="0">
                <a:solidFill>
                  <a:srgbClr val="FFFFFF"/>
                </a:solidFill>
                <a:latin typeface="Andale Mono"/>
                <a:cs typeface="Andale Mono"/>
              </a:rPr>
              <a:t> [0.110,</a:t>
            </a:r>
            <a:r>
              <a:rPr lang="en-NZ" sz="1296" spc="-139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lang="en-NZ" sz="1296" spc="-43" dirty="0">
                <a:solidFill>
                  <a:srgbClr val="FFFFFF"/>
                </a:solidFill>
                <a:latin typeface="Andale Mono"/>
                <a:cs typeface="Andale Mono"/>
              </a:rPr>
              <a:t>0.889,</a:t>
            </a:r>
            <a:r>
              <a:rPr lang="en-NZ" sz="1296" spc="-139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lang="en-NZ" sz="1296" spc="-52" dirty="0">
                <a:solidFill>
                  <a:srgbClr val="FFFFFF"/>
                </a:solidFill>
                <a:latin typeface="Andale Mono"/>
                <a:cs typeface="Andale Mono"/>
              </a:rPr>
              <a:t>0.001],</a:t>
            </a:r>
          </a:p>
          <a:p>
            <a:pPr marL="5776" defTabSz="415869">
              <a:spcBef>
                <a:spcPts val="173"/>
              </a:spcBef>
              <a:defRPr/>
            </a:pPr>
            <a:r>
              <a:rPr lang="en-NZ" sz="1296" spc="-48" dirty="0">
                <a:solidFill>
                  <a:srgbClr val="FFFFFF"/>
                </a:solidFill>
                <a:latin typeface="Andale Mono"/>
                <a:cs typeface="Andale Mono"/>
              </a:rPr>
              <a:t> [0.023,</a:t>
            </a:r>
            <a:r>
              <a:rPr lang="en-NZ" sz="1296" spc="-139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lang="en-NZ" sz="1296" spc="-43" dirty="0">
                <a:solidFill>
                  <a:srgbClr val="FFFFFF"/>
                </a:solidFill>
                <a:latin typeface="Andale Mono"/>
                <a:cs typeface="Andale Mono"/>
              </a:rPr>
              <a:t>0.027,</a:t>
            </a:r>
            <a:r>
              <a:rPr lang="en-NZ" sz="1296" spc="-139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lang="en-NZ" sz="1296" spc="-52" dirty="0">
                <a:solidFill>
                  <a:srgbClr val="FFFFFF"/>
                </a:solidFill>
                <a:latin typeface="Andale Mono"/>
                <a:cs typeface="Andale Mono"/>
              </a:rPr>
              <a:t>0.985],</a:t>
            </a:r>
            <a:endParaRPr lang="en-NZ" sz="1296" dirty="0">
              <a:latin typeface="Andale Mono"/>
              <a:cs typeface="Andale Mono"/>
            </a:endParaRPr>
          </a:p>
          <a:p>
            <a:pPr marL="5776" defTabSz="415869">
              <a:spcBef>
                <a:spcPts val="132"/>
              </a:spcBef>
              <a:defRPr/>
            </a:pPr>
            <a:r>
              <a:rPr lang="en-NZ" sz="1296" spc="-11" dirty="0">
                <a:solidFill>
                  <a:srgbClr val="FFFFFF"/>
                </a:solidFill>
                <a:latin typeface="Andale Mono"/>
                <a:cs typeface="Andale Mono"/>
              </a:rPr>
              <a:t> …,</a:t>
            </a:r>
            <a:endParaRPr lang="en-NZ" sz="1296" dirty="0">
              <a:latin typeface="Andale Mono"/>
              <a:cs typeface="Andale Mono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D80F3B-0974-ADBB-BD01-35490A4F112C}"/>
              </a:ext>
            </a:extLst>
          </p:cNvPr>
          <p:cNvSpPr txBox="1"/>
          <p:nvPr/>
        </p:nvSpPr>
        <p:spPr>
          <a:xfrm>
            <a:off x="1730249" y="1562919"/>
            <a:ext cx="1108976" cy="428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15869">
              <a:defRPr/>
            </a:pPr>
            <a:r>
              <a:rPr lang="en-GB" sz="1092" b="1" dirty="0">
                <a:solidFill>
                  <a:prstClr val="whit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Numerical encoding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8E5B1A-30F5-1148-92B1-04BB958F55A5}"/>
              </a:ext>
            </a:extLst>
          </p:cNvPr>
          <p:cNvSpPr txBox="1"/>
          <p:nvPr/>
        </p:nvSpPr>
        <p:spPr>
          <a:xfrm>
            <a:off x="3433355" y="1544112"/>
            <a:ext cx="2039903" cy="428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15869">
              <a:defRPr/>
            </a:pPr>
            <a:r>
              <a:rPr lang="en-GB" sz="1092" b="1" dirty="0">
                <a:solidFill>
                  <a:prstClr val="whit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Learns representations</a:t>
            </a:r>
          </a:p>
          <a:p>
            <a:pPr algn="ctr" defTabSz="415869">
              <a:defRPr/>
            </a:pPr>
            <a:r>
              <a:rPr lang="en-GB" sz="1092" b="1" dirty="0">
                <a:solidFill>
                  <a:prstClr val="whit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(patterns, features, weights)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E200FE-8B0C-6B4F-042F-1370CA95CAEF}"/>
              </a:ext>
            </a:extLst>
          </p:cNvPr>
          <p:cNvSpPr txBox="1"/>
          <p:nvPr/>
        </p:nvSpPr>
        <p:spPr>
          <a:xfrm>
            <a:off x="6220738" y="1541352"/>
            <a:ext cx="1108976" cy="428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15869">
              <a:defRPr/>
            </a:pPr>
            <a:r>
              <a:rPr lang="en-GB" sz="1092" b="1" dirty="0">
                <a:solidFill>
                  <a:prstClr val="whit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Representation outputs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55AE05-EB1E-943B-10C5-16A881422C46}"/>
              </a:ext>
            </a:extLst>
          </p:cNvPr>
          <p:cNvSpPr txBox="1"/>
          <p:nvPr/>
        </p:nvSpPr>
        <p:spPr>
          <a:xfrm>
            <a:off x="407165" y="1541923"/>
            <a:ext cx="1108976" cy="260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15869">
              <a:defRPr/>
            </a:pPr>
            <a:r>
              <a:rPr lang="en-GB" sz="1092" b="1" dirty="0">
                <a:solidFill>
                  <a:prstClr val="whit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Inputs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578EB7-4018-3AAD-CAF3-B5100739DE1E}"/>
              </a:ext>
            </a:extLst>
          </p:cNvPr>
          <p:cNvSpPr txBox="1"/>
          <p:nvPr/>
        </p:nvSpPr>
        <p:spPr>
          <a:xfrm>
            <a:off x="7943278" y="1541352"/>
            <a:ext cx="1108976" cy="260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15869">
              <a:defRPr/>
            </a:pPr>
            <a:r>
              <a:rPr lang="en-GB" sz="1092" b="1" dirty="0">
                <a:solidFill>
                  <a:prstClr val="whit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Outputs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985C2B-DEFC-8340-0748-BFA703E81944}"/>
              </a:ext>
            </a:extLst>
          </p:cNvPr>
          <p:cNvGrpSpPr/>
          <p:nvPr/>
        </p:nvGrpSpPr>
        <p:grpSpPr>
          <a:xfrm>
            <a:off x="170751" y="2649795"/>
            <a:ext cx="1010632" cy="522419"/>
            <a:chOff x="1409135" y="3200203"/>
            <a:chExt cx="3995363" cy="1824169"/>
          </a:xfrm>
        </p:grpSpPr>
        <p:pic>
          <p:nvPicPr>
            <p:cNvPr id="21" name="object 7">
              <a:extLst>
                <a:ext uri="{FF2B5EF4-FFF2-40B4-BE49-F238E27FC236}">
                  <a16:creationId xmlns:a16="http://schemas.microsoft.com/office/drawing/2014/main" id="{40675F04-72FE-8A96-CFFA-BF8D67AADBF8}"/>
                </a:ext>
              </a:extLst>
            </p:cNvPr>
            <p:cNvPicPr/>
            <p:nvPr/>
          </p:nvPicPr>
          <p:blipFill>
            <a:blip r:embed="rId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09135" y="3200203"/>
              <a:ext cx="1827686" cy="1824169"/>
            </a:xfrm>
            <a:prstGeom prst="rect">
              <a:avLst/>
            </a:prstGeom>
          </p:spPr>
        </p:pic>
        <p:pic>
          <p:nvPicPr>
            <p:cNvPr id="22" name="object 8">
              <a:extLst>
                <a:ext uri="{FF2B5EF4-FFF2-40B4-BE49-F238E27FC236}">
                  <a16:creationId xmlns:a16="http://schemas.microsoft.com/office/drawing/2014/main" id="{74F75696-FDBC-ED56-E6CE-706C58AB5DDC}"/>
                </a:ext>
              </a:extLst>
            </p:cNvPr>
            <p:cNvPicPr/>
            <p:nvPr/>
          </p:nvPicPr>
          <p:blipFill>
            <a:blip r:embed="rId6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652044" y="3275290"/>
              <a:ext cx="1752454" cy="1749082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893F0BC-0985-EB76-702C-6D657ACA8E15}"/>
              </a:ext>
            </a:extLst>
          </p:cNvPr>
          <p:cNvSpPr txBox="1"/>
          <p:nvPr/>
        </p:nvSpPr>
        <p:spPr>
          <a:xfrm>
            <a:off x="8218702" y="2720072"/>
            <a:ext cx="822515" cy="344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15869">
              <a:defRPr/>
            </a:pPr>
            <a:r>
              <a:rPr lang="en-NZ" sz="819" spc="86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 Cut veg…</a:t>
            </a:r>
            <a:endParaRPr lang="en-GB" sz="819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11FF5660-9994-6729-7050-047C5744CDB7}"/>
              </a:ext>
            </a:extLst>
          </p:cNvPr>
          <p:cNvSpPr txBox="1">
            <a:spLocks/>
          </p:cNvSpPr>
          <p:nvPr/>
        </p:nvSpPr>
        <p:spPr>
          <a:xfrm>
            <a:off x="2372991" y="4027840"/>
            <a:ext cx="4677241" cy="405630"/>
          </a:xfrm>
          <a:prstGeom prst="rect">
            <a:avLst/>
          </a:prstGeom>
        </p:spPr>
        <p:txBody>
          <a:bodyPr vert="horz" wrap="square" lIns="0" tIns="27438" rIns="0" bIns="0" rtlCol="0">
            <a:spAutoFit/>
          </a:bodyPr>
          <a:lstStyle>
            <a:lvl1pPr eaLnBrk="1" hangingPunct="1">
              <a:defRPr b="0" i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1pPr>
          </a:lstStyle>
          <a:p>
            <a:pPr marL="9387" marR="7221" algn="ctr" defTabSz="415869">
              <a:spcBef>
                <a:spcPts val="216"/>
              </a:spcBef>
              <a:defRPr/>
            </a:pPr>
            <a:r>
              <a:rPr lang="en-NZ" sz="2456" b="1" spc="207" dirty="0">
                <a:solidFill>
                  <a:srgbClr val="18E7C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These are tensors</a:t>
            </a:r>
            <a:endParaRPr lang="en-NZ" sz="2456" b="1" spc="-439" dirty="0">
              <a:solidFill>
                <a:srgbClr val="18E7C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93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5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01A211-F935-E566-EFC7-D9A4C237D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428750"/>
            <a:ext cx="3844643" cy="3107260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FDF2EF68-3313-0B5D-CEC1-D6BBE8FC7A46}"/>
              </a:ext>
            </a:extLst>
          </p:cNvPr>
          <p:cNvSpPr txBox="1">
            <a:spLocks/>
          </p:cNvSpPr>
          <p:nvPr/>
        </p:nvSpPr>
        <p:spPr>
          <a:xfrm>
            <a:off x="609600" y="438150"/>
            <a:ext cx="4734894" cy="567416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>
            <a:lvl1pPr eaLnBrk="1" hangingPunct="1">
              <a:defRPr b="0" i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1pPr>
          </a:lstStyle>
          <a:p>
            <a:pPr marL="5776">
              <a:spcBef>
                <a:spcPts val="59"/>
              </a:spcBef>
            </a:pPr>
            <a:r>
              <a:rPr lang="en-NZ" sz="3638" b="1" spc="236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What</a:t>
            </a:r>
            <a:r>
              <a:rPr lang="en-NZ" sz="3638" b="1" spc="-446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NZ" sz="3638" b="1" spc="-57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en-NZ" sz="3638" b="1" spc="-443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NZ" sz="3638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</a:t>
            </a:r>
            <a:r>
              <a:rPr lang="en-NZ" sz="3638" b="1" spc="-443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NZ" sz="3638" b="1" spc="123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tensor?</a:t>
            </a:r>
            <a:endParaRPr lang="en-NZ" sz="3638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92F22E-2AE1-8954-5009-7A3761657EA2}"/>
              </a:ext>
            </a:extLst>
          </p:cNvPr>
          <p:cNvSpPr txBox="1"/>
          <p:nvPr/>
        </p:nvSpPr>
        <p:spPr>
          <a:xfrm>
            <a:off x="4916365" y="2419350"/>
            <a:ext cx="3581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dirty="0">
                <a:solidFill>
                  <a:schemeClr val="bg1"/>
                </a:solidFill>
                <a:effectLst/>
                <a:latin typeface=".SF NS"/>
              </a:rPr>
              <a:t>A generalization of vectors and matrices to higher dimensions.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E33689-6A14-6BD6-D571-CE476AE2F41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6508" y="4716341"/>
            <a:ext cx="822515" cy="25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298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5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bject 46"/>
          <p:cNvSpPr txBox="1"/>
          <p:nvPr/>
        </p:nvSpPr>
        <p:spPr>
          <a:xfrm>
            <a:off x="2053540" y="1585556"/>
            <a:ext cx="1388063" cy="220985"/>
          </a:xfrm>
          <a:prstGeom prst="rect">
            <a:avLst/>
          </a:prstGeom>
        </p:spPr>
        <p:txBody>
          <a:bodyPr vert="horz" wrap="square" lIns="0" tIns="5488" rIns="0" bIns="0" rtlCol="0">
            <a:spAutoFit/>
          </a:bodyPr>
          <a:lstStyle/>
          <a:p>
            <a:pPr marL="5776">
              <a:spcBef>
                <a:spcPts val="43"/>
              </a:spcBef>
            </a:pPr>
            <a:r>
              <a:rPr sz="1400" dirty="0">
                <a:solidFill>
                  <a:schemeClr val="bg1"/>
                </a:solidFill>
                <a:latin typeface="Menlo"/>
                <a:cs typeface="Menlo"/>
              </a:rPr>
              <a:t>[2,</a:t>
            </a:r>
            <a:r>
              <a:rPr sz="1400" spc="-25" dirty="0">
                <a:solidFill>
                  <a:schemeClr val="bg1"/>
                </a:solidFill>
                <a:latin typeface="Menlo"/>
                <a:cs typeface="Menlo"/>
              </a:rPr>
              <a:t> </a:t>
            </a:r>
            <a:r>
              <a:rPr sz="1400" dirty="0">
                <a:solidFill>
                  <a:schemeClr val="bg1"/>
                </a:solidFill>
                <a:latin typeface="Menlo"/>
                <a:cs typeface="Menlo"/>
              </a:rPr>
              <a:t>4,</a:t>
            </a:r>
            <a:r>
              <a:rPr sz="1400" spc="-25" dirty="0">
                <a:solidFill>
                  <a:schemeClr val="bg1"/>
                </a:solidFill>
                <a:latin typeface="Menlo"/>
                <a:cs typeface="Menlo"/>
              </a:rPr>
              <a:t> </a:t>
            </a:r>
            <a:r>
              <a:rPr sz="1400" spc="-9" dirty="0">
                <a:solidFill>
                  <a:schemeClr val="bg1"/>
                </a:solidFill>
                <a:latin typeface="Menlo"/>
                <a:cs typeface="Menlo"/>
              </a:rPr>
              <a:t>5]]])</a:t>
            </a:r>
            <a:endParaRPr sz="1400" dirty="0">
              <a:solidFill>
                <a:schemeClr val="bg1"/>
              </a:solidFill>
              <a:latin typeface="Menlo"/>
              <a:cs typeface="Menlo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145109" y="1142212"/>
            <a:ext cx="2190978" cy="467206"/>
          </a:xfrm>
          <a:prstGeom prst="rect">
            <a:avLst/>
          </a:prstGeom>
        </p:spPr>
        <p:txBody>
          <a:bodyPr vert="horz" wrap="square" lIns="0" tIns="5488" rIns="0" bIns="0" rtlCol="0">
            <a:spAutoFit/>
          </a:bodyPr>
          <a:lstStyle/>
          <a:p>
            <a:pPr marL="5776">
              <a:lnSpc>
                <a:spcPts val="1762"/>
              </a:lnSpc>
              <a:spcBef>
                <a:spcPts val="43"/>
              </a:spcBef>
            </a:pPr>
            <a:r>
              <a:rPr sz="1400" dirty="0">
                <a:solidFill>
                  <a:schemeClr val="bg1"/>
                </a:solidFill>
                <a:latin typeface="Menlo"/>
                <a:cs typeface="Menlo"/>
              </a:rPr>
              <a:t>tensor([[[1,</a:t>
            </a:r>
            <a:r>
              <a:rPr sz="1400" spc="-66" dirty="0">
                <a:solidFill>
                  <a:schemeClr val="bg1"/>
                </a:solidFill>
                <a:latin typeface="Menlo"/>
                <a:cs typeface="Menlo"/>
              </a:rPr>
              <a:t> </a:t>
            </a:r>
            <a:r>
              <a:rPr sz="1400" dirty="0">
                <a:solidFill>
                  <a:schemeClr val="bg1"/>
                </a:solidFill>
                <a:latin typeface="Menlo"/>
                <a:cs typeface="Menlo"/>
              </a:rPr>
              <a:t>2,</a:t>
            </a:r>
            <a:r>
              <a:rPr sz="1400" spc="-66" dirty="0">
                <a:solidFill>
                  <a:schemeClr val="bg1"/>
                </a:solidFill>
                <a:latin typeface="Menlo"/>
                <a:cs typeface="Menlo"/>
              </a:rPr>
              <a:t> </a:t>
            </a:r>
            <a:r>
              <a:rPr sz="1400" spc="-11" dirty="0">
                <a:solidFill>
                  <a:schemeClr val="bg1"/>
                </a:solidFill>
                <a:latin typeface="Menlo"/>
                <a:cs typeface="Menlo"/>
              </a:rPr>
              <a:t>3],</a:t>
            </a:r>
            <a:endParaRPr sz="1400" dirty="0">
              <a:solidFill>
                <a:schemeClr val="bg1"/>
              </a:solidFill>
              <a:latin typeface="Menlo"/>
              <a:cs typeface="Menlo"/>
            </a:endParaRPr>
          </a:p>
          <a:p>
            <a:pPr marL="920780">
              <a:lnSpc>
                <a:spcPts val="1762"/>
              </a:lnSpc>
            </a:pPr>
            <a:r>
              <a:rPr sz="1400" dirty="0">
                <a:solidFill>
                  <a:schemeClr val="bg1"/>
                </a:solidFill>
                <a:latin typeface="Menlo"/>
                <a:cs typeface="Menlo"/>
              </a:rPr>
              <a:t>[3,</a:t>
            </a:r>
            <a:r>
              <a:rPr sz="1400" spc="-25" dirty="0">
                <a:solidFill>
                  <a:schemeClr val="bg1"/>
                </a:solidFill>
                <a:latin typeface="Menlo"/>
                <a:cs typeface="Menlo"/>
              </a:rPr>
              <a:t> </a:t>
            </a:r>
            <a:r>
              <a:rPr sz="1400" dirty="0">
                <a:solidFill>
                  <a:schemeClr val="bg1"/>
                </a:solidFill>
                <a:latin typeface="Menlo"/>
                <a:cs typeface="Menlo"/>
              </a:rPr>
              <a:t>6,</a:t>
            </a:r>
            <a:r>
              <a:rPr sz="1400" spc="-25" dirty="0">
                <a:solidFill>
                  <a:schemeClr val="bg1"/>
                </a:solidFill>
                <a:latin typeface="Menlo"/>
                <a:cs typeface="Menlo"/>
              </a:rPr>
              <a:t> </a:t>
            </a:r>
            <a:r>
              <a:rPr sz="1400" spc="-11" dirty="0">
                <a:solidFill>
                  <a:schemeClr val="bg1"/>
                </a:solidFill>
                <a:latin typeface="Menlo"/>
                <a:cs typeface="Menlo"/>
              </a:rPr>
              <a:t>9],</a:t>
            </a:r>
            <a:endParaRPr sz="1400" dirty="0">
              <a:solidFill>
                <a:schemeClr val="bg1"/>
              </a:solidFill>
              <a:latin typeface="Menlo"/>
              <a:cs typeface="Menlo"/>
            </a:endParaRPr>
          </a:p>
        </p:txBody>
      </p:sp>
      <p:graphicFrame>
        <p:nvGraphicFramePr>
          <p:cNvPr id="48" name="object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134918"/>
              </p:ext>
            </p:extLst>
          </p:nvPr>
        </p:nvGraphicFramePr>
        <p:xfrm>
          <a:off x="1842006" y="3278037"/>
          <a:ext cx="1976892" cy="11568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62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96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4991">
                <a:tc>
                  <a:txBody>
                    <a:bodyPr/>
                    <a:lstStyle/>
                    <a:p>
                      <a:pPr marR="86360" algn="ctr">
                        <a:lnSpc>
                          <a:spcPct val="100000"/>
                        </a:lnSpc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Menlo"/>
                          <a:cs typeface="Menlo"/>
                        </a:rPr>
                        <a:t>([[[1,</a:t>
                      </a:r>
                      <a:endParaRPr sz="1400" dirty="0">
                        <a:solidFill>
                          <a:schemeClr val="bg1"/>
                        </a:solidFill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Menlo"/>
                          <a:cs typeface="Menlo"/>
                        </a:rPr>
                        <a:t>2,</a:t>
                      </a:r>
                      <a:endParaRPr sz="1400" dirty="0">
                        <a:solidFill>
                          <a:schemeClr val="bg1"/>
                        </a:solidFill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Menlo"/>
                          <a:cs typeface="Menlo"/>
                        </a:rPr>
                        <a:t>3],</a:t>
                      </a:r>
                      <a:endParaRPr sz="1400" dirty="0">
                        <a:solidFill>
                          <a:schemeClr val="bg1"/>
                        </a:solidFill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18540238"/>
                  </a:ext>
                </a:extLst>
              </a:tr>
              <a:tr h="191052">
                <a:tc>
                  <a:txBody>
                    <a:bodyPr/>
                    <a:lstStyle/>
                    <a:p>
                      <a:pPr marR="86360" algn="ctr">
                        <a:lnSpc>
                          <a:spcPct val="100000"/>
                        </a:lnSpc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Menlo"/>
                          <a:cs typeface="Menlo"/>
                        </a:rPr>
                        <a:t>[3,</a:t>
                      </a:r>
                      <a:endParaRPr sz="1400" dirty="0">
                        <a:solidFill>
                          <a:schemeClr val="bg1"/>
                        </a:solidFill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Menlo"/>
                          <a:cs typeface="Menlo"/>
                        </a:rPr>
                        <a:t>6,</a:t>
                      </a:r>
                      <a:endParaRPr sz="1400" dirty="0">
                        <a:solidFill>
                          <a:schemeClr val="bg1"/>
                        </a:solidFill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Menlo"/>
                          <a:cs typeface="Menlo"/>
                        </a:rPr>
                        <a:t>9],</a:t>
                      </a:r>
                      <a:endParaRPr sz="1400" dirty="0">
                        <a:solidFill>
                          <a:schemeClr val="bg1"/>
                        </a:solidFill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02216756"/>
                  </a:ext>
                </a:extLst>
              </a:tr>
              <a:tr h="281857">
                <a:tc>
                  <a:txBody>
                    <a:bodyPr/>
                    <a:lstStyle/>
                    <a:p>
                      <a:pPr marR="86360" algn="ctr">
                        <a:lnSpc>
                          <a:spcPct val="100000"/>
                        </a:lnSpc>
                      </a:pPr>
                      <a:r>
                        <a:rPr sz="1400" spc="-25" dirty="0">
                          <a:solidFill>
                            <a:schemeClr val="bg1"/>
                          </a:solidFill>
                          <a:latin typeface="Menlo"/>
                          <a:cs typeface="Menlo"/>
                        </a:rPr>
                        <a:t>[2,</a:t>
                      </a:r>
                      <a:endParaRPr sz="1400">
                        <a:solidFill>
                          <a:schemeClr val="bg1"/>
                        </a:solidFill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</a:pPr>
                      <a:r>
                        <a:rPr sz="1400" spc="-25" dirty="0">
                          <a:solidFill>
                            <a:schemeClr val="bg1"/>
                          </a:solidFill>
                          <a:latin typeface="Menlo"/>
                          <a:cs typeface="Menlo"/>
                        </a:rPr>
                        <a:t>4,</a:t>
                      </a:r>
                      <a:endParaRPr sz="1400" dirty="0">
                        <a:solidFill>
                          <a:schemeClr val="bg1"/>
                        </a:solidFill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</a:pPr>
                      <a:r>
                        <a:rPr sz="1400" spc="-10" dirty="0">
                          <a:solidFill>
                            <a:schemeClr val="bg1"/>
                          </a:solidFill>
                          <a:latin typeface="Menlo"/>
                          <a:cs typeface="Menlo"/>
                        </a:rPr>
                        <a:t>5]]])</a:t>
                      </a:r>
                      <a:endParaRPr sz="1400" dirty="0">
                        <a:solidFill>
                          <a:schemeClr val="bg1"/>
                        </a:solidFill>
                        <a:latin typeface="Menlo"/>
                        <a:cs typeface="Menlo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075">
                <a:tc>
                  <a:txBody>
                    <a:bodyPr/>
                    <a:lstStyle/>
                    <a:p>
                      <a:pPr marR="161925" algn="ctr">
                        <a:lnSpc>
                          <a:spcPct val="100000"/>
                        </a:lnSpc>
                        <a:spcBef>
                          <a:spcPts val="2135"/>
                        </a:spcBef>
                      </a:pPr>
                      <a:r>
                        <a:rPr sz="1400" spc="-50" dirty="0">
                          <a:solidFill>
                            <a:srgbClr val="61D835"/>
                          </a:solidFill>
                          <a:latin typeface="Andale Mono"/>
                          <a:cs typeface="Andale Mono"/>
                        </a:rPr>
                        <a:t>0</a:t>
                      </a:r>
                      <a:endParaRPr sz="1400">
                        <a:latin typeface="Andale Mono"/>
                        <a:cs typeface="Andale Mono"/>
                      </a:endParaRPr>
                    </a:p>
                  </a:txBody>
                  <a:tcPr marL="0" marR="0" marT="123325" marB="0"/>
                </a:tc>
                <a:tc>
                  <a:txBody>
                    <a:bodyPr/>
                    <a:lstStyle/>
                    <a:p>
                      <a:pPr marL="130175">
                        <a:lnSpc>
                          <a:spcPct val="100000"/>
                        </a:lnSpc>
                        <a:spcBef>
                          <a:spcPts val="2135"/>
                        </a:spcBef>
                      </a:pPr>
                      <a:r>
                        <a:rPr sz="1400" spc="-50" dirty="0">
                          <a:solidFill>
                            <a:srgbClr val="61D835"/>
                          </a:solidFill>
                          <a:latin typeface="Andale Mono"/>
                          <a:cs typeface="Andale Mono"/>
                        </a:rPr>
                        <a:t>1</a:t>
                      </a:r>
                      <a:endParaRPr sz="1400">
                        <a:latin typeface="Andale Mono"/>
                        <a:cs typeface="Andale Mono"/>
                      </a:endParaRPr>
                    </a:p>
                  </a:txBody>
                  <a:tcPr marL="0" marR="0" marT="123325" marB="0"/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2135"/>
                        </a:spcBef>
                      </a:pPr>
                      <a:r>
                        <a:rPr sz="1400" spc="-50" dirty="0">
                          <a:solidFill>
                            <a:srgbClr val="61D835"/>
                          </a:solidFill>
                          <a:latin typeface="Andale Mono"/>
                          <a:cs typeface="Andale Mono"/>
                        </a:rPr>
                        <a:t>2</a:t>
                      </a:r>
                      <a:endParaRPr sz="1400" dirty="0">
                        <a:latin typeface="Andale Mono"/>
                        <a:cs typeface="Andale Mono"/>
                      </a:endParaRPr>
                    </a:p>
                  </a:txBody>
                  <a:tcPr marL="0" marR="0" marT="12332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1145109" y="2220828"/>
            <a:ext cx="2190978" cy="220985"/>
          </a:xfrm>
          <a:prstGeom prst="rect">
            <a:avLst/>
          </a:prstGeom>
        </p:spPr>
        <p:txBody>
          <a:bodyPr vert="horz" wrap="square" lIns="0" tIns="5488" rIns="0" bIns="0" rtlCol="0">
            <a:spAutoFit/>
          </a:bodyPr>
          <a:lstStyle/>
          <a:p>
            <a:pPr marL="5776">
              <a:spcBef>
                <a:spcPts val="43"/>
              </a:spcBef>
            </a:pPr>
            <a:r>
              <a:rPr sz="1400" dirty="0">
                <a:solidFill>
                  <a:schemeClr val="bg1"/>
                </a:solidFill>
                <a:latin typeface="Menlo"/>
                <a:cs typeface="Menlo"/>
              </a:rPr>
              <a:t>tensor([[[1,</a:t>
            </a:r>
            <a:r>
              <a:rPr sz="1400" spc="-66" dirty="0">
                <a:solidFill>
                  <a:schemeClr val="bg1"/>
                </a:solidFill>
                <a:latin typeface="Menlo"/>
                <a:cs typeface="Menlo"/>
              </a:rPr>
              <a:t> </a:t>
            </a:r>
            <a:r>
              <a:rPr sz="1400" dirty="0">
                <a:solidFill>
                  <a:schemeClr val="bg1"/>
                </a:solidFill>
                <a:latin typeface="Menlo"/>
                <a:cs typeface="Menlo"/>
              </a:rPr>
              <a:t>2,</a:t>
            </a:r>
            <a:r>
              <a:rPr sz="1400" spc="-66" dirty="0">
                <a:solidFill>
                  <a:schemeClr val="bg1"/>
                </a:solidFill>
                <a:latin typeface="Menlo"/>
                <a:cs typeface="Menlo"/>
              </a:rPr>
              <a:t> </a:t>
            </a:r>
            <a:r>
              <a:rPr sz="1400" spc="-11" dirty="0">
                <a:solidFill>
                  <a:schemeClr val="bg1"/>
                </a:solidFill>
                <a:latin typeface="Menlo"/>
                <a:cs typeface="Menlo"/>
              </a:rPr>
              <a:t>3],</a:t>
            </a:r>
            <a:endParaRPr sz="1400" dirty="0">
              <a:solidFill>
                <a:schemeClr val="bg1"/>
              </a:solidFill>
              <a:latin typeface="Menlo"/>
              <a:cs typeface="Menl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60309" y="2439903"/>
            <a:ext cx="1158741" cy="220985"/>
          </a:xfrm>
          <a:prstGeom prst="rect">
            <a:avLst/>
          </a:prstGeom>
        </p:spPr>
        <p:txBody>
          <a:bodyPr vert="horz" wrap="square" lIns="0" tIns="5488" rIns="0" bIns="0" rtlCol="0">
            <a:spAutoFit/>
          </a:bodyPr>
          <a:lstStyle/>
          <a:p>
            <a:pPr marL="5776">
              <a:spcBef>
                <a:spcPts val="43"/>
              </a:spcBef>
            </a:pPr>
            <a:r>
              <a:rPr sz="1400" dirty="0">
                <a:solidFill>
                  <a:schemeClr val="bg1"/>
                </a:solidFill>
                <a:latin typeface="Menlo"/>
                <a:cs typeface="Menlo"/>
              </a:rPr>
              <a:t>[3,</a:t>
            </a:r>
            <a:r>
              <a:rPr sz="1400" spc="-25" dirty="0">
                <a:solidFill>
                  <a:schemeClr val="bg1"/>
                </a:solidFill>
                <a:latin typeface="Menlo"/>
                <a:cs typeface="Menlo"/>
              </a:rPr>
              <a:t> </a:t>
            </a:r>
            <a:r>
              <a:rPr sz="1400" dirty="0">
                <a:solidFill>
                  <a:schemeClr val="bg1"/>
                </a:solidFill>
                <a:latin typeface="Menlo"/>
                <a:cs typeface="Menlo"/>
              </a:rPr>
              <a:t>6,</a:t>
            </a:r>
            <a:r>
              <a:rPr sz="1400" spc="-25" dirty="0">
                <a:solidFill>
                  <a:schemeClr val="bg1"/>
                </a:solidFill>
                <a:latin typeface="Menlo"/>
                <a:cs typeface="Menlo"/>
              </a:rPr>
              <a:t> </a:t>
            </a:r>
            <a:r>
              <a:rPr sz="1400" spc="-11" dirty="0">
                <a:solidFill>
                  <a:schemeClr val="bg1"/>
                </a:solidFill>
                <a:latin typeface="Menlo"/>
                <a:cs typeface="Menlo"/>
              </a:rPr>
              <a:t>9],</a:t>
            </a:r>
            <a:endParaRPr sz="1400">
              <a:solidFill>
                <a:schemeClr val="bg1"/>
              </a:solidFill>
              <a:latin typeface="Menlo"/>
              <a:cs typeface="Menl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60309" y="2658978"/>
            <a:ext cx="1388063" cy="220985"/>
          </a:xfrm>
          <a:prstGeom prst="rect">
            <a:avLst/>
          </a:prstGeom>
        </p:spPr>
        <p:txBody>
          <a:bodyPr vert="horz" wrap="square" lIns="0" tIns="5488" rIns="0" bIns="0" rtlCol="0">
            <a:spAutoFit/>
          </a:bodyPr>
          <a:lstStyle/>
          <a:p>
            <a:pPr marL="5776">
              <a:spcBef>
                <a:spcPts val="43"/>
              </a:spcBef>
            </a:pPr>
            <a:r>
              <a:rPr sz="1400" dirty="0">
                <a:solidFill>
                  <a:schemeClr val="bg1"/>
                </a:solidFill>
                <a:latin typeface="Menlo"/>
                <a:cs typeface="Menlo"/>
              </a:rPr>
              <a:t>[2,</a:t>
            </a:r>
            <a:r>
              <a:rPr sz="1400" spc="-25" dirty="0">
                <a:solidFill>
                  <a:schemeClr val="bg1"/>
                </a:solidFill>
                <a:latin typeface="Menlo"/>
                <a:cs typeface="Menlo"/>
              </a:rPr>
              <a:t> </a:t>
            </a:r>
            <a:r>
              <a:rPr sz="1400" dirty="0">
                <a:solidFill>
                  <a:schemeClr val="bg1"/>
                </a:solidFill>
                <a:latin typeface="Menlo"/>
                <a:cs typeface="Menlo"/>
              </a:rPr>
              <a:t>4,</a:t>
            </a:r>
            <a:r>
              <a:rPr sz="1400" spc="-25" dirty="0">
                <a:solidFill>
                  <a:schemeClr val="bg1"/>
                </a:solidFill>
                <a:latin typeface="Menlo"/>
                <a:cs typeface="Menlo"/>
              </a:rPr>
              <a:t> </a:t>
            </a:r>
            <a:r>
              <a:rPr sz="1400" spc="-9" dirty="0">
                <a:solidFill>
                  <a:schemeClr val="bg1"/>
                </a:solidFill>
                <a:latin typeface="Menlo"/>
                <a:cs typeface="Menlo"/>
              </a:rPr>
              <a:t>5]]])</a:t>
            </a:r>
            <a:endParaRPr sz="1400">
              <a:solidFill>
                <a:schemeClr val="bg1"/>
              </a:solidFill>
              <a:latin typeface="Menlo"/>
              <a:cs typeface="Menl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11261" y="1575748"/>
            <a:ext cx="87801" cy="259359"/>
          </a:xfrm>
          <a:custGeom>
            <a:avLst/>
            <a:gdLst/>
            <a:ahLst/>
            <a:cxnLst/>
            <a:rect l="l" t="t" r="r" b="b"/>
            <a:pathLst>
              <a:path w="193040" h="570229">
                <a:moveTo>
                  <a:pt x="96257" y="0"/>
                </a:moveTo>
                <a:lnTo>
                  <a:pt x="57829" y="5557"/>
                </a:lnTo>
                <a:lnTo>
                  <a:pt x="13966" y="40715"/>
                </a:lnTo>
                <a:lnTo>
                  <a:pt x="607" y="87962"/>
                </a:lnTo>
                <a:lnTo>
                  <a:pt x="0" y="109164"/>
                </a:lnTo>
                <a:lnTo>
                  <a:pt x="0" y="460844"/>
                </a:lnTo>
                <a:lnTo>
                  <a:pt x="2257" y="498887"/>
                </a:lnTo>
                <a:lnTo>
                  <a:pt x="25846" y="544076"/>
                </a:lnTo>
                <a:lnTo>
                  <a:pt x="66130" y="566952"/>
                </a:lnTo>
                <a:lnTo>
                  <a:pt x="96257" y="570008"/>
                </a:lnTo>
                <a:lnTo>
                  <a:pt x="105922" y="569684"/>
                </a:lnTo>
                <a:lnTo>
                  <a:pt x="151888" y="555956"/>
                </a:lnTo>
                <a:lnTo>
                  <a:pt x="187045" y="512093"/>
                </a:lnTo>
                <a:lnTo>
                  <a:pt x="192515" y="460844"/>
                </a:lnTo>
                <a:lnTo>
                  <a:pt x="192515" y="109164"/>
                </a:lnTo>
                <a:lnTo>
                  <a:pt x="190258" y="71122"/>
                </a:lnTo>
                <a:lnTo>
                  <a:pt x="166669" y="25933"/>
                </a:lnTo>
                <a:lnTo>
                  <a:pt x="126385" y="3057"/>
                </a:lnTo>
                <a:lnTo>
                  <a:pt x="96257" y="0"/>
                </a:lnTo>
                <a:close/>
              </a:path>
            </a:pathLst>
          </a:custGeom>
          <a:solidFill>
            <a:srgbClr val="00A2FF">
              <a:alpha val="59999"/>
            </a:srgbClr>
          </a:solidFill>
        </p:spPr>
        <p:txBody>
          <a:bodyPr wrap="square" lIns="0" tIns="0" rIns="0" bIns="0" rtlCol="0"/>
          <a:lstStyle/>
          <a:p>
            <a:endParaRPr sz="1400">
              <a:solidFill>
                <a:schemeClr val="bg1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 flipH="1">
            <a:off x="1909618" y="1142212"/>
            <a:ext cx="82950" cy="251738"/>
          </a:xfrm>
          <a:custGeom>
            <a:avLst/>
            <a:gdLst/>
            <a:ahLst/>
            <a:cxnLst/>
            <a:rect l="l" t="t" r="r" b="b"/>
            <a:pathLst>
              <a:path w="193039" h="570230">
                <a:moveTo>
                  <a:pt x="96257" y="0"/>
                </a:moveTo>
                <a:lnTo>
                  <a:pt x="57828" y="5557"/>
                </a:lnTo>
                <a:lnTo>
                  <a:pt x="13966" y="40714"/>
                </a:lnTo>
                <a:lnTo>
                  <a:pt x="607" y="87962"/>
                </a:lnTo>
                <a:lnTo>
                  <a:pt x="0" y="109164"/>
                </a:lnTo>
                <a:lnTo>
                  <a:pt x="0" y="460844"/>
                </a:lnTo>
                <a:lnTo>
                  <a:pt x="2257" y="498887"/>
                </a:lnTo>
                <a:lnTo>
                  <a:pt x="25846" y="544075"/>
                </a:lnTo>
                <a:lnTo>
                  <a:pt x="66130" y="566951"/>
                </a:lnTo>
                <a:lnTo>
                  <a:pt x="96257" y="570008"/>
                </a:lnTo>
                <a:lnTo>
                  <a:pt x="105922" y="569684"/>
                </a:lnTo>
                <a:lnTo>
                  <a:pt x="151888" y="555955"/>
                </a:lnTo>
                <a:lnTo>
                  <a:pt x="187045" y="512093"/>
                </a:lnTo>
                <a:lnTo>
                  <a:pt x="192515" y="460844"/>
                </a:lnTo>
                <a:lnTo>
                  <a:pt x="192515" y="109164"/>
                </a:lnTo>
                <a:lnTo>
                  <a:pt x="190258" y="71121"/>
                </a:lnTo>
                <a:lnTo>
                  <a:pt x="166669" y="25932"/>
                </a:lnTo>
                <a:lnTo>
                  <a:pt x="126385" y="3056"/>
                </a:lnTo>
                <a:lnTo>
                  <a:pt x="96257" y="0"/>
                </a:lnTo>
                <a:close/>
              </a:path>
            </a:pathLst>
          </a:custGeom>
          <a:solidFill>
            <a:srgbClr val="00A2FF">
              <a:alpha val="57269"/>
            </a:srgbClr>
          </a:solidFill>
        </p:spPr>
        <p:txBody>
          <a:bodyPr wrap="square" lIns="0" tIns="0" rIns="0" bIns="0" rtlCol="0"/>
          <a:lstStyle/>
          <a:p>
            <a:endParaRPr sz="1400">
              <a:solidFill>
                <a:schemeClr val="bg1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14559" y="2199955"/>
            <a:ext cx="87801" cy="259359"/>
          </a:xfrm>
          <a:custGeom>
            <a:avLst/>
            <a:gdLst/>
            <a:ahLst/>
            <a:cxnLst/>
            <a:rect l="l" t="t" r="r" b="b"/>
            <a:pathLst>
              <a:path w="193039" h="570229">
                <a:moveTo>
                  <a:pt x="96257" y="0"/>
                </a:moveTo>
                <a:lnTo>
                  <a:pt x="57829" y="5557"/>
                </a:lnTo>
                <a:lnTo>
                  <a:pt x="13966" y="40715"/>
                </a:lnTo>
                <a:lnTo>
                  <a:pt x="607" y="87962"/>
                </a:lnTo>
                <a:lnTo>
                  <a:pt x="0" y="109164"/>
                </a:lnTo>
                <a:lnTo>
                  <a:pt x="0" y="460845"/>
                </a:lnTo>
                <a:lnTo>
                  <a:pt x="2257" y="498887"/>
                </a:lnTo>
                <a:lnTo>
                  <a:pt x="25846" y="544076"/>
                </a:lnTo>
                <a:lnTo>
                  <a:pt x="66130" y="566952"/>
                </a:lnTo>
                <a:lnTo>
                  <a:pt x="96257" y="570009"/>
                </a:lnTo>
                <a:lnTo>
                  <a:pt x="105922" y="569685"/>
                </a:lnTo>
                <a:lnTo>
                  <a:pt x="151888" y="555956"/>
                </a:lnTo>
                <a:lnTo>
                  <a:pt x="187045" y="512093"/>
                </a:lnTo>
                <a:lnTo>
                  <a:pt x="192515" y="460845"/>
                </a:lnTo>
                <a:lnTo>
                  <a:pt x="192515" y="109164"/>
                </a:lnTo>
                <a:lnTo>
                  <a:pt x="190258" y="71122"/>
                </a:lnTo>
                <a:lnTo>
                  <a:pt x="166669" y="25933"/>
                </a:lnTo>
                <a:lnTo>
                  <a:pt x="126386" y="3057"/>
                </a:lnTo>
                <a:lnTo>
                  <a:pt x="96257" y="0"/>
                </a:lnTo>
                <a:close/>
              </a:path>
            </a:pathLst>
          </a:custGeom>
          <a:solidFill>
            <a:srgbClr val="18E7CF">
              <a:alpha val="57269"/>
            </a:srgbClr>
          </a:solidFill>
        </p:spPr>
        <p:txBody>
          <a:bodyPr wrap="square" lIns="0" tIns="0" rIns="0" bIns="0" rtlCol="0"/>
          <a:lstStyle/>
          <a:p>
            <a:endParaRPr sz="1400">
              <a:solidFill>
                <a:schemeClr val="bg1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16303" y="2657578"/>
            <a:ext cx="87801" cy="259359"/>
          </a:xfrm>
          <a:custGeom>
            <a:avLst/>
            <a:gdLst/>
            <a:ahLst/>
            <a:cxnLst/>
            <a:rect l="l" t="t" r="r" b="b"/>
            <a:pathLst>
              <a:path w="193040" h="570229">
                <a:moveTo>
                  <a:pt x="96257" y="0"/>
                </a:moveTo>
                <a:lnTo>
                  <a:pt x="57828" y="5557"/>
                </a:lnTo>
                <a:lnTo>
                  <a:pt x="13965" y="40714"/>
                </a:lnTo>
                <a:lnTo>
                  <a:pt x="607" y="87962"/>
                </a:lnTo>
                <a:lnTo>
                  <a:pt x="0" y="109164"/>
                </a:lnTo>
                <a:lnTo>
                  <a:pt x="0" y="460844"/>
                </a:lnTo>
                <a:lnTo>
                  <a:pt x="2257" y="498887"/>
                </a:lnTo>
                <a:lnTo>
                  <a:pt x="25845" y="544075"/>
                </a:lnTo>
                <a:lnTo>
                  <a:pt x="66130" y="566951"/>
                </a:lnTo>
                <a:lnTo>
                  <a:pt x="96257" y="570008"/>
                </a:lnTo>
                <a:lnTo>
                  <a:pt x="105922" y="569684"/>
                </a:lnTo>
                <a:lnTo>
                  <a:pt x="151888" y="555955"/>
                </a:lnTo>
                <a:lnTo>
                  <a:pt x="187044" y="512093"/>
                </a:lnTo>
                <a:lnTo>
                  <a:pt x="192515" y="460844"/>
                </a:lnTo>
                <a:lnTo>
                  <a:pt x="192515" y="109164"/>
                </a:lnTo>
                <a:lnTo>
                  <a:pt x="190257" y="71121"/>
                </a:lnTo>
                <a:lnTo>
                  <a:pt x="166669" y="25932"/>
                </a:lnTo>
                <a:lnTo>
                  <a:pt x="126385" y="3056"/>
                </a:lnTo>
                <a:lnTo>
                  <a:pt x="96257" y="0"/>
                </a:lnTo>
                <a:close/>
              </a:path>
            </a:pathLst>
          </a:custGeom>
          <a:solidFill>
            <a:srgbClr val="18E7CF">
              <a:alpha val="57269"/>
            </a:srgbClr>
          </a:solidFill>
        </p:spPr>
        <p:txBody>
          <a:bodyPr wrap="square" lIns="0" tIns="0" rIns="0" bIns="0" rtlCol="0"/>
          <a:lstStyle/>
          <a:p>
            <a:endParaRPr sz="1400">
              <a:solidFill>
                <a:schemeClr val="bg1"/>
              </a:solidFill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306372" y="1728610"/>
            <a:ext cx="3877102" cy="1226902"/>
            <a:chOff x="7269425" y="3800938"/>
            <a:chExt cx="8524240" cy="2697480"/>
          </a:xfrm>
        </p:grpSpPr>
        <p:sp>
          <p:nvSpPr>
            <p:cNvPr id="10" name="object 10"/>
            <p:cNvSpPr/>
            <p:nvPr/>
          </p:nvSpPr>
          <p:spPr>
            <a:xfrm>
              <a:off x="14834127" y="5369273"/>
              <a:ext cx="193040" cy="570230"/>
            </a:xfrm>
            <a:custGeom>
              <a:avLst/>
              <a:gdLst/>
              <a:ahLst/>
              <a:cxnLst/>
              <a:rect l="l" t="t" r="r" b="b"/>
              <a:pathLst>
                <a:path w="193040" h="570229">
                  <a:moveTo>
                    <a:pt x="96255" y="0"/>
                  </a:moveTo>
                  <a:lnTo>
                    <a:pt x="57827" y="5557"/>
                  </a:lnTo>
                  <a:lnTo>
                    <a:pt x="13968" y="40715"/>
                  </a:lnTo>
                  <a:lnTo>
                    <a:pt x="608" y="87962"/>
                  </a:lnTo>
                  <a:lnTo>
                    <a:pt x="0" y="109164"/>
                  </a:lnTo>
                  <a:lnTo>
                    <a:pt x="0" y="460845"/>
                  </a:lnTo>
                  <a:lnTo>
                    <a:pt x="2258" y="498887"/>
                  </a:lnTo>
                  <a:lnTo>
                    <a:pt x="25846" y="544076"/>
                  </a:lnTo>
                  <a:lnTo>
                    <a:pt x="66130" y="566952"/>
                  </a:lnTo>
                  <a:lnTo>
                    <a:pt x="96255" y="570009"/>
                  </a:lnTo>
                  <a:lnTo>
                    <a:pt x="105925" y="569685"/>
                  </a:lnTo>
                  <a:lnTo>
                    <a:pt x="151886" y="555956"/>
                  </a:lnTo>
                  <a:lnTo>
                    <a:pt x="187048" y="512093"/>
                  </a:lnTo>
                  <a:lnTo>
                    <a:pt x="192521" y="460845"/>
                  </a:lnTo>
                  <a:lnTo>
                    <a:pt x="192521" y="109164"/>
                  </a:lnTo>
                  <a:lnTo>
                    <a:pt x="190263" y="71122"/>
                  </a:lnTo>
                  <a:lnTo>
                    <a:pt x="166669" y="25933"/>
                  </a:lnTo>
                  <a:lnTo>
                    <a:pt x="126386" y="3057"/>
                  </a:lnTo>
                  <a:lnTo>
                    <a:pt x="96255" y="0"/>
                  </a:lnTo>
                  <a:close/>
                </a:path>
              </a:pathLst>
            </a:custGeom>
            <a:solidFill>
              <a:srgbClr val="00A2FF">
                <a:alpha val="57269"/>
              </a:srgbClr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7574878" y="3811416"/>
              <a:ext cx="7194550" cy="1476375"/>
            </a:xfrm>
            <a:custGeom>
              <a:avLst/>
              <a:gdLst/>
              <a:ahLst/>
              <a:cxnLst/>
              <a:rect l="l" t="t" r="r" b="b"/>
              <a:pathLst>
                <a:path w="7194550" h="1476375">
                  <a:moveTo>
                    <a:pt x="0" y="0"/>
                  </a:moveTo>
                  <a:lnTo>
                    <a:pt x="7184112" y="1474113"/>
                  </a:lnTo>
                  <a:lnTo>
                    <a:pt x="7194369" y="1476217"/>
                  </a:lnTo>
                </a:path>
              </a:pathLst>
            </a:custGeom>
            <a:ln w="20941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4748891" y="5236294"/>
              <a:ext cx="108585" cy="99060"/>
            </a:xfrm>
            <a:custGeom>
              <a:avLst/>
              <a:gdLst/>
              <a:ahLst/>
              <a:cxnLst/>
              <a:rect l="l" t="t" r="r" b="b"/>
              <a:pathLst>
                <a:path w="108584" h="99060">
                  <a:moveTo>
                    <a:pt x="20198" y="0"/>
                  </a:moveTo>
                  <a:lnTo>
                    <a:pt x="0" y="98469"/>
                  </a:lnTo>
                  <a:lnTo>
                    <a:pt x="108572" y="69439"/>
                  </a:lnTo>
                  <a:lnTo>
                    <a:pt x="20198" y="0"/>
                  </a:lnTo>
                  <a:close/>
                </a:path>
              </a:pathLst>
            </a:custGeom>
            <a:solidFill>
              <a:srgbClr val="00A2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7279902" y="5977557"/>
              <a:ext cx="8242300" cy="509905"/>
            </a:xfrm>
            <a:custGeom>
              <a:avLst/>
              <a:gdLst/>
              <a:ahLst/>
              <a:cxnLst/>
              <a:rect l="l" t="t" r="r" b="b"/>
              <a:pathLst>
                <a:path w="8242300" h="509904">
                  <a:moveTo>
                    <a:pt x="0" y="509867"/>
                  </a:moveTo>
                  <a:lnTo>
                    <a:pt x="8231275" y="646"/>
                  </a:lnTo>
                  <a:lnTo>
                    <a:pt x="8241726" y="0"/>
                  </a:lnTo>
                </a:path>
              </a:pathLst>
            </a:custGeom>
            <a:ln w="20941">
              <a:solidFill>
                <a:srgbClr val="18E7C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5508072" y="5928038"/>
              <a:ext cx="103505" cy="100330"/>
            </a:xfrm>
            <a:custGeom>
              <a:avLst/>
              <a:gdLst/>
              <a:ahLst/>
              <a:cxnLst/>
              <a:rect l="l" t="t" r="r" b="b"/>
              <a:pathLst>
                <a:path w="103505" h="100329">
                  <a:moveTo>
                    <a:pt x="0" y="0"/>
                  </a:moveTo>
                  <a:lnTo>
                    <a:pt x="6209" y="100328"/>
                  </a:lnTo>
                  <a:lnTo>
                    <a:pt x="103431" y="439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E7C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5601150" y="5369273"/>
              <a:ext cx="193040" cy="570230"/>
            </a:xfrm>
            <a:custGeom>
              <a:avLst/>
              <a:gdLst/>
              <a:ahLst/>
              <a:cxnLst/>
              <a:rect l="l" t="t" r="r" b="b"/>
              <a:pathLst>
                <a:path w="193040" h="570229">
                  <a:moveTo>
                    <a:pt x="96255" y="0"/>
                  </a:moveTo>
                  <a:lnTo>
                    <a:pt x="57827" y="5557"/>
                  </a:lnTo>
                  <a:lnTo>
                    <a:pt x="13964" y="40715"/>
                  </a:lnTo>
                  <a:lnTo>
                    <a:pt x="608" y="87962"/>
                  </a:lnTo>
                  <a:lnTo>
                    <a:pt x="0" y="109164"/>
                  </a:lnTo>
                  <a:lnTo>
                    <a:pt x="0" y="460845"/>
                  </a:lnTo>
                  <a:lnTo>
                    <a:pt x="2258" y="498887"/>
                  </a:lnTo>
                  <a:lnTo>
                    <a:pt x="25842" y="544076"/>
                  </a:lnTo>
                  <a:lnTo>
                    <a:pt x="66130" y="566952"/>
                  </a:lnTo>
                  <a:lnTo>
                    <a:pt x="96255" y="570009"/>
                  </a:lnTo>
                  <a:lnTo>
                    <a:pt x="105919" y="569685"/>
                  </a:lnTo>
                  <a:lnTo>
                    <a:pt x="151886" y="555956"/>
                  </a:lnTo>
                  <a:lnTo>
                    <a:pt x="187038" y="512093"/>
                  </a:lnTo>
                  <a:lnTo>
                    <a:pt x="192511" y="460845"/>
                  </a:lnTo>
                  <a:lnTo>
                    <a:pt x="192511" y="109164"/>
                  </a:lnTo>
                  <a:lnTo>
                    <a:pt x="190252" y="71122"/>
                  </a:lnTo>
                  <a:lnTo>
                    <a:pt x="166668" y="25933"/>
                  </a:lnTo>
                  <a:lnTo>
                    <a:pt x="126380" y="3057"/>
                  </a:lnTo>
                  <a:lnTo>
                    <a:pt x="96255" y="0"/>
                  </a:lnTo>
                  <a:close/>
                </a:path>
              </a:pathLst>
            </a:custGeom>
            <a:solidFill>
              <a:srgbClr val="18E7CF">
                <a:alpha val="57269"/>
              </a:srgbClr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7424916" y="5172617"/>
              <a:ext cx="302895" cy="0"/>
            </a:xfrm>
            <a:custGeom>
              <a:avLst/>
              <a:gdLst/>
              <a:ahLst/>
              <a:cxnLst/>
              <a:rect l="l" t="t" r="r" b="b"/>
              <a:pathLst>
                <a:path w="302895">
                  <a:moveTo>
                    <a:pt x="302775" y="0"/>
                  </a:moveTo>
                  <a:lnTo>
                    <a:pt x="10470" y="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18E7C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7334867" y="5122357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50260"/>
                  </a:lnTo>
                  <a:lnTo>
                    <a:pt x="10052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18E7C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7424916" y="5654278"/>
              <a:ext cx="302895" cy="0"/>
            </a:xfrm>
            <a:custGeom>
              <a:avLst/>
              <a:gdLst/>
              <a:ahLst/>
              <a:cxnLst/>
              <a:rect l="l" t="t" r="r" b="b"/>
              <a:pathLst>
                <a:path w="302895">
                  <a:moveTo>
                    <a:pt x="302775" y="0"/>
                  </a:moveTo>
                  <a:lnTo>
                    <a:pt x="10470" y="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18E7C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7334867" y="5604018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50260"/>
                  </a:lnTo>
                  <a:lnTo>
                    <a:pt x="10052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18E7C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7702822" y="6135939"/>
              <a:ext cx="302895" cy="0"/>
            </a:xfrm>
            <a:custGeom>
              <a:avLst/>
              <a:gdLst/>
              <a:ahLst/>
              <a:cxnLst/>
              <a:rect l="l" t="t" r="r" b="b"/>
              <a:pathLst>
                <a:path w="302895">
                  <a:moveTo>
                    <a:pt x="302775" y="0"/>
                  </a:moveTo>
                  <a:lnTo>
                    <a:pt x="10470" y="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18E7C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7612772" y="6085678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50260"/>
                  </a:lnTo>
                  <a:lnTo>
                    <a:pt x="10052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18E7C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547612" y="2201758"/>
            <a:ext cx="97620" cy="453705"/>
          </a:xfrm>
          <a:prstGeom prst="rect">
            <a:avLst/>
          </a:prstGeom>
        </p:spPr>
        <p:txBody>
          <a:bodyPr vert="horz" wrap="square" lIns="0" tIns="58919" rIns="0" bIns="0" rtlCol="0">
            <a:spAutoFit/>
          </a:bodyPr>
          <a:lstStyle/>
          <a:p>
            <a:pPr marL="5776">
              <a:spcBef>
                <a:spcPts val="464"/>
              </a:spcBef>
            </a:pPr>
            <a:r>
              <a:rPr sz="1114" spc="-23" dirty="0">
                <a:solidFill>
                  <a:schemeClr val="bg1"/>
                </a:solidFill>
                <a:latin typeface="Menlo"/>
                <a:cs typeface="Menlo"/>
              </a:rPr>
              <a:t>0</a:t>
            </a:r>
            <a:endParaRPr sz="1114">
              <a:solidFill>
                <a:schemeClr val="bg1"/>
              </a:solidFill>
              <a:latin typeface="Menlo"/>
              <a:cs typeface="Menlo"/>
            </a:endParaRPr>
          </a:p>
          <a:p>
            <a:pPr marL="5776">
              <a:spcBef>
                <a:spcPts val="418"/>
              </a:spcBef>
            </a:pPr>
            <a:r>
              <a:rPr sz="1114" spc="-23" dirty="0">
                <a:solidFill>
                  <a:schemeClr val="bg1"/>
                </a:solidFill>
                <a:latin typeface="Menlo"/>
                <a:cs typeface="Menlo"/>
              </a:rPr>
              <a:t>1</a:t>
            </a:r>
            <a:endParaRPr sz="1114">
              <a:solidFill>
                <a:schemeClr val="bg1"/>
              </a:solidFill>
              <a:latin typeface="Menlo"/>
              <a:cs typeface="Menl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674013" y="2691641"/>
            <a:ext cx="97620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sz="1114" spc="-23" dirty="0">
                <a:solidFill>
                  <a:schemeClr val="bg1"/>
                </a:solidFill>
                <a:latin typeface="Menlo"/>
                <a:cs typeface="Menlo"/>
              </a:rPr>
              <a:t>2</a:t>
            </a:r>
            <a:endParaRPr sz="1114">
              <a:solidFill>
                <a:schemeClr val="bg1"/>
              </a:solidFill>
              <a:latin typeface="Menlo"/>
              <a:cs typeface="Menlo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767965" y="2116688"/>
            <a:ext cx="394815" cy="183689"/>
            <a:chOff x="14880122" y="4654172"/>
            <a:chExt cx="868044" cy="403860"/>
          </a:xfrm>
        </p:grpSpPr>
        <p:sp>
          <p:nvSpPr>
            <p:cNvPr id="25" name="object 25"/>
            <p:cNvSpPr/>
            <p:nvPr/>
          </p:nvSpPr>
          <p:spPr>
            <a:xfrm>
              <a:off x="14930383" y="4664650"/>
              <a:ext cx="0" cy="302895"/>
            </a:xfrm>
            <a:custGeom>
              <a:avLst/>
              <a:gdLst/>
              <a:ahLst/>
              <a:cxnLst/>
              <a:rect l="l" t="t" r="r" b="b"/>
              <a:pathLst>
                <a:path h="302895">
                  <a:moveTo>
                    <a:pt x="0" y="302775"/>
                  </a:moveTo>
                  <a:lnTo>
                    <a:pt x="0" y="292305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AE232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14880122" y="4956955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AE232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15697406" y="4664650"/>
              <a:ext cx="0" cy="302895"/>
            </a:xfrm>
            <a:custGeom>
              <a:avLst/>
              <a:gdLst/>
              <a:ahLst/>
              <a:cxnLst/>
              <a:rect l="l" t="t" r="r" b="b"/>
              <a:pathLst>
                <a:path h="302895">
                  <a:moveTo>
                    <a:pt x="0" y="302775"/>
                  </a:moveTo>
                  <a:lnTo>
                    <a:pt x="0" y="292305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AE232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15647146" y="4956955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AE232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7465695" y="2121454"/>
            <a:ext cx="45922" cy="178779"/>
            <a:chOff x="16414159" y="4664649"/>
            <a:chExt cx="100965" cy="393065"/>
          </a:xfrm>
        </p:grpSpPr>
        <p:sp>
          <p:nvSpPr>
            <p:cNvPr id="30" name="object 30"/>
            <p:cNvSpPr/>
            <p:nvPr/>
          </p:nvSpPr>
          <p:spPr>
            <a:xfrm>
              <a:off x="16464419" y="4664649"/>
              <a:ext cx="0" cy="302895"/>
            </a:xfrm>
            <a:custGeom>
              <a:avLst/>
              <a:gdLst/>
              <a:ahLst/>
              <a:cxnLst/>
              <a:rect l="l" t="t" r="r" b="b"/>
              <a:pathLst>
                <a:path h="302895">
                  <a:moveTo>
                    <a:pt x="0" y="302775"/>
                  </a:moveTo>
                  <a:lnTo>
                    <a:pt x="0" y="292305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AE232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16414159" y="4956954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AE232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32" name="object 32"/>
          <p:cNvSpPr/>
          <p:nvPr/>
        </p:nvSpPr>
        <p:spPr>
          <a:xfrm>
            <a:off x="2196697" y="3242749"/>
            <a:ext cx="87801" cy="259359"/>
          </a:xfrm>
          <a:custGeom>
            <a:avLst/>
            <a:gdLst/>
            <a:ahLst/>
            <a:cxnLst/>
            <a:rect l="l" t="t" r="r" b="b"/>
            <a:pathLst>
              <a:path w="193039" h="570229">
                <a:moveTo>
                  <a:pt x="96257" y="0"/>
                </a:moveTo>
                <a:lnTo>
                  <a:pt x="57828" y="5556"/>
                </a:lnTo>
                <a:lnTo>
                  <a:pt x="13965" y="40714"/>
                </a:lnTo>
                <a:lnTo>
                  <a:pt x="607" y="87962"/>
                </a:lnTo>
                <a:lnTo>
                  <a:pt x="0" y="109164"/>
                </a:lnTo>
                <a:lnTo>
                  <a:pt x="0" y="460844"/>
                </a:lnTo>
                <a:lnTo>
                  <a:pt x="2257" y="498887"/>
                </a:lnTo>
                <a:lnTo>
                  <a:pt x="25845" y="544075"/>
                </a:lnTo>
                <a:lnTo>
                  <a:pt x="66130" y="566951"/>
                </a:lnTo>
                <a:lnTo>
                  <a:pt x="96257" y="570008"/>
                </a:lnTo>
                <a:lnTo>
                  <a:pt x="105922" y="569684"/>
                </a:lnTo>
                <a:lnTo>
                  <a:pt x="151887" y="555955"/>
                </a:lnTo>
                <a:lnTo>
                  <a:pt x="187044" y="512093"/>
                </a:lnTo>
                <a:lnTo>
                  <a:pt x="192515" y="460844"/>
                </a:lnTo>
                <a:lnTo>
                  <a:pt x="192515" y="109164"/>
                </a:lnTo>
                <a:lnTo>
                  <a:pt x="190257" y="71121"/>
                </a:lnTo>
                <a:lnTo>
                  <a:pt x="166669" y="25932"/>
                </a:lnTo>
                <a:lnTo>
                  <a:pt x="126385" y="3056"/>
                </a:lnTo>
                <a:lnTo>
                  <a:pt x="96257" y="0"/>
                </a:lnTo>
                <a:close/>
              </a:path>
            </a:pathLst>
          </a:custGeom>
          <a:solidFill>
            <a:srgbClr val="61D835">
              <a:alpha val="57269"/>
            </a:srgbClr>
          </a:solidFill>
        </p:spPr>
        <p:txBody>
          <a:bodyPr wrap="square" lIns="0" tIns="0" rIns="0" bIns="0" rtlCol="0"/>
          <a:lstStyle/>
          <a:p>
            <a:endParaRPr sz="1400">
              <a:solidFill>
                <a:schemeClr val="bg1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225162" y="3250278"/>
            <a:ext cx="87801" cy="259359"/>
          </a:xfrm>
          <a:custGeom>
            <a:avLst/>
            <a:gdLst/>
            <a:ahLst/>
            <a:cxnLst/>
            <a:rect l="l" t="t" r="r" b="b"/>
            <a:pathLst>
              <a:path w="193040" h="570229">
                <a:moveTo>
                  <a:pt x="96257" y="0"/>
                </a:moveTo>
                <a:lnTo>
                  <a:pt x="57828" y="5556"/>
                </a:lnTo>
                <a:lnTo>
                  <a:pt x="13965" y="40714"/>
                </a:lnTo>
                <a:lnTo>
                  <a:pt x="607" y="87962"/>
                </a:lnTo>
                <a:lnTo>
                  <a:pt x="0" y="109164"/>
                </a:lnTo>
                <a:lnTo>
                  <a:pt x="0" y="460844"/>
                </a:lnTo>
                <a:lnTo>
                  <a:pt x="2257" y="498887"/>
                </a:lnTo>
                <a:lnTo>
                  <a:pt x="25845" y="544075"/>
                </a:lnTo>
                <a:lnTo>
                  <a:pt x="66130" y="566951"/>
                </a:lnTo>
                <a:lnTo>
                  <a:pt x="96257" y="570008"/>
                </a:lnTo>
                <a:lnTo>
                  <a:pt x="105922" y="569684"/>
                </a:lnTo>
                <a:lnTo>
                  <a:pt x="151888" y="555955"/>
                </a:lnTo>
                <a:lnTo>
                  <a:pt x="187044" y="512093"/>
                </a:lnTo>
                <a:lnTo>
                  <a:pt x="192515" y="460844"/>
                </a:lnTo>
                <a:lnTo>
                  <a:pt x="192515" y="109164"/>
                </a:lnTo>
                <a:lnTo>
                  <a:pt x="190257" y="71121"/>
                </a:lnTo>
                <a:lnTo>
                  <a:pt x="166669" y="25932"/>
                </a:lnTo>
                <a:lnTo>
                  <a:pt x="126385" y="3056"/>
                </a:lnTo>
                <a:lnTo>
                  <a:pt x="96257" y="0"/>
                </a:lnTo>
                <a:close/>
              </a:path>
            </a:pathLst>
          </a:custGeom>
          <a:solidFill>
            <a:srgbClr val="61D835">
              <a:alpha val="57269"/>
            </a:srgbClr>
          </a:solidFill>
        </p:spPr>
        <p:txBody>
          <a:bodyPr wrap="square" lIns="0" tIns="0" rIns="0" bIns="0" rtlCol="0"/>
          <a:lstStyle/>
          <a:p>
            <a:endParaRPr sz="1400">
              <a:solidFill>
                <a:schemeClr val="bg1"/>
              </a:solidFill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023711" y="3585814"/>
            <a:ext cx="99931" cy="474240"/>
          </a:xfrm>
          <a:custGeom>
            <a:avLst/>
            <a:gdLst/>
            <a:ahLst/>
            <a:cxnLst/>
            <a:rect l="l" t="t" r="r" b="b"/>
            <a:pathLst>
              <a:path w="219710" h="1042670">
                <a:moveTo>
                  <a:pt x="219151" y="109169"/>
                </a:moveTo>
                <a:lnTo>
                  <a:pt x="216903" y="71132"/>
                </a:lnTo>
                <a:lnTo>
                  <a:pt x="193306" y="25933"/>
                </a:lnTo>
                <a:lnTo>
                  <a:pt x="153022" y="3060"/>
                </a:lnTo>
                <a:lnTo>
                  <a:pt x="122897" y="0"/>
                </a:lnTo>
                <a:lnTo>
                  <a:pt x="113233" y="330"/>
                </a:lnTo>
                <a:lnTo>
                  <a:pt x="67271" y="14058"/>
                </a:lnTo>
                <a:lnTo>
                  <a:pt x="32105" y="57924"/>
                </a:lnTo>
                <a:lnTo>
                  <a:pt x="26644" y="109169"/>
                </a:lnTo>
                <a:lnTo>
                  <a:pt x="26644" y="460844"/>
                </a:lnTo>
                <a:lnTo>
                  <a:pt x="27254" y="482053"/>
                </a:lnTo>
                <a:lnTo>
                  <a:pt x="28587" y="495820"/>
                </a:lnTo>
                <a:lnTo>
                  <a:pt x="25844" y="498017"/>
                </a:lnTo>
                <a:lnTo>
                  <a:pt x="2247" y="543204"/>
                </a:lnTo>
                <a:lnTo>
                  <a:pt x="0" y="581253"/>
                </a:lnTo>
                <a:lnTo>
                  <a:pt x="0" y="932929"/>
                </a:lnTo>
                <a:lnTo>
                  <a:pt x="2247" y="970965"/>
                </a:lnTo>
                <a:lnTo>
                  <a:pt x="25844" y="1016165"/>
                </a:lnTo>
                <a:lnTo>
                  <a:pt x="66128" y="1039037"/>
                </a:lnTo>
                <a:lnTo>
                  <a:pt x="96253" y="1042098"/>
                </a:lnTo>
                <a:lnTo>
                  <a:pt x="105918" y="1041768"/>
                </a:lnTo>
                <a:lnTo>
                  <a:pt x="151879" y="1028039"/>
                </a:lnTo>
                <a:lnTo>
                  <a:pt x="187045" y="984173"/>
                </a:lnTo>
                <a:lnTo>
                  <a:pt x="192506" y="932929"/>
                </a:lnTo>
                <a:lnTo>
                  <a:pt x="192506" y="581253"/>
                </a:lnTo>
                <a:lnTo>
                  <a:pt x="191909" y="560044"/>
                </a:lnTo>
                <a:lnTo>
                  <a:pt x="190550" y="546290"/>
                </a:lnTo>
                <a:lnTo>
                  <a:pt x="193306" y="544080"/>
                </a:lnTo>
                <a:lnTo>
                  <a:pt x="216903" y="498894"/>
                </a:lnTo>
                <a:lnTo>
                  <a:pt x="219151" y="460844"/>
                </a:lnTo>
                <a:lnTo>
                  <a:pt x="219151" y="109169"/>
                </a:lnTo>
                <a:close/>
              </a:path>
            </a:pathLst>
          </a:custGeom>
          <a:solidFill>
            <a:srgbClr val="61D835">
              <a:alpha val="57269"/>
            </a:srgbClr>
          </a:solidFill>
        </p:spPr>
        <p:txBody>
          <a:bodyPr wrap="square" lIns="0" tIns="0" rIns="0" bIns="0" rtlCol="0"/>
          <a:lstStyle/>
          <a:p>
            <a:endParaRPr sz="1400">
              <a:solidFill>
                <a:schemeClr val="bg1"/>
              </a:solidFill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206322" y="3600026"/>
            <a:ext cx="99931" cy="474240"/>
          </a:xfrm>
          <a:custGeom>
            <a:avLst/>
            <a:gdLst/>
            <a:ahLst/>
            <a:cxnLst/>
            <a:rect l="l" t="t" r="r" b="b"/>
            <a:pathLst>
              <a:path w="219709" h="1042670">
                <a:moveTo>
                  <a:pt x="219163" y="109169"/>
                </a:moveTo>
                <a:lnTo>
                  <a:pt x="216903" y="71132"/>
                </a:lnTo>
                <a:lnTo>
                  <a:pt x="193319" y="25933"/>
                </a:lnTo>
                <a:lnTo>
                  <a:pt x="153035" y="3060"/>
                </a:lnTo>
                <a:lnTo>
                  <a:pt x="122910" y="0"/>
                </a:lnTo>
                <a:lnTo>
                  <a:pt x="113245" y="330"/>
                </a:lnTo>
                <a:lnTo>
                  <a:pt x="67284" y="14058"/>
                </a:lnTo>
                <a:lnTo>
                  <a:pt x="32118" y="57924"/>
                </a:lnTo>
                <a:lnTo>
                  <a:pt x="26657" y="109169"/>
                </a:lnTo>
                <a:lnTo>
                  <a:pt x="26657" y="460844"/>
                </a:lnTo>
                <a:lnTo>
                  <a:pt x="27254" y="482053"/>
                </a:lnTo>
                <a:lnTo>
                  <a:pt x="28600" y="495820"/>
                </a:lnTo>
                <a:lnTo>
                  <a:pt x="25857" y="498017"/>
                </a:lnTo>
                <a:lnTo>
                  <a:pt x="2260" y="543204"/>
                </a:lnTo>
                <a:lnTo>
                  <a:pt x="0" y="581253"/>
                </a:lnTo>
                <a:lnTo>
                  <a:pt x="0" y="932929"/>
                </a:lnTo>
                <a:lnTo>
                  <a:pt x="2260" y="970965"/>
                </a:lnTo>
                <a:lnTo>
                  <a:pt x="25857" y="1016165"/>
                </a:lnTo>
                <a:lnTo>
                  <a:pt x="66141" y="1039037"/>
                </a:lnTo>
                <a:lnTo>
                  <a:pt x="96266" y="1042098"/>
                </a:lnTo>
                <a:lnTo>
                  <a:pt x="105930" y="1041768"/>
                </a:lnTo>
                <a:lnTo>
                  <a:pt x="151892" y="1028039"/>
                </a:lnTo>
                <a:lnTo>
                  <a:pt x="187045" y="984173"/>
                </a:lnTo>
                <a:lnTo>
                  <a:pt x="192519" y="932929"/>
                </a:lnTo>
                <a:lnTo>
                  <a:pt x="192519" y="581253"/>
                </a:lnTo>
                <a:lnTo>
                  <a:pt x="191909" y="560044"/>
                </a:lnTo>
                <a:lnTo>
                  <a:pt x="190550" y="546303"/>
                </a:lnTo>
                <a:lnTo>
                  <a:pt x="193319" y="544080"/>
                </a:lnTo>
                <a:lnTo>
                  <a:pt x="216903" y="498894"/>
                </a:lnTo>
                <a:lnTo>
                  <a:pt x="219163" y="460844"/>
                </a:lnTo>
                <a:lnTo>
                  <a:pt x="219163" y="109169"/>
                </a:lnTo>
                <a:close/>
              </a:path>
            </a:pathLst>
          </a:custGeom>
          <a:solidFill>
            <a:srgbClr val="61D835">
              <a:alpha val="57269"/>
            </a:srgbClr>
          </a:solid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125123" y="4060054"/>
            <a:ext cx="45922" cy="178779"/>
            <a:chOff x="4832865" y="8846133"/>
            <a:chExt cx="100965" cy="393065"/>
          </a:xfrm>
        </p:grpSpPr>
        <p:sp>
          <p:nvSpPr>
            <p:cNvPr id="37" name="object 37"/>
            <p:cNvSpPr/>
            <p:nvPr/>
          </p:nvSpPr>
          <p:spPr>
            <a:xfrm>
              <a:off x="4883125" y="8936183"/>
              <a:ext cx="0" cy="302895"/>
            </a:xfrm>
            <a:custGeom>
              <a:avLst/>
              <a:gdLst/>
              <a:ahLst/>
              <a:cxnLst/>
              <a:rect l="l" t="t" r="r" b="b"/>
              <a:pathLst>
                <a:path h="302895">
                  <a:moveTo>
                    <a:pt x="0" y="302775"/>
                  </a:moveTo>
                  <a:lnTo>
                    <a:pt x="0" y="1047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61D835"/>
              </a:solidFill>
            </a:ln>
          </p:spPr>
          <p:txBody>
            <a:bodyPr wrap="square" lIns="0" tIns="0" rIns="0" bIns="0" rtlCol="0"/>
            <a:lstStyle/>
            <a:p>
              <a:endParaRPr sz="1400">
                <a:solidFill>
                  <a:schemeClr val="bg1"/>
                </a:solidFill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4832865" y="8846133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5">
                  <a:moveTo>
                    <a:pt x="50260" y="0"/>
                  </a:moveTo>
                  <a:lnTo>
                    <a:pt x="0" y="100520"/>
                  </a:lnTo>
                  <a:lnTo>
                    <a:pt x="100520" y="100520"/>
                  </a:lnTo>
                  <a:lnTo>
                    <a:pt x="50260" y="0"/>
                  </a:lnTo>
                  <a:close/>
                </a:path>
              </a:pathLst>
            </a:custGeom>
            <a:solidFill>
              <a:srgbClr val="61D83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 sz="140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2770541" y="4060000"/>
            <a:ext cx="45922" cy="178779"/>
            <a:chOff x="5599884" y="8846133"/>
            <a:chExt cx="100965" cy="393065"/>
          </a:xfrm>
        </p:grpSpPr>
        <p:sp>
          <p:nvSpPr>
            <p:cNvPr id="40" name="object 40"/>
            <p:cNvSpPr/>
            <p:nvPr/>
          </p:nvSpPr>
          <p:spPr>
            <a:xfrm>
              <a:off x="5650145" y="8936183"/>
              <a:ext cx="0" cy="302895"/>
            </a:xfrm>
            <a:custGeom>
              <a:avLst/>
              <a:gdLst/>
              <a:ahLst/>
              <a:cxnLst/>
              <a:rect l="l" t="t" r="r" b="b"/>
              <a:pathLst>
                <a:path h="302895">
                  <a:moveTo>
                    <a:pt x="0" y="302775"/>
                  </a:moveTo>
                  <a:lnTo>
                    <a:pt x="0" y="1047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61D835"/>
              </a:solidFill>
            </a:ln>
          </p:spPr>
          <p:txBody>
            <a:bodyPr wrap="square" lIns="0" tIns="0" rIns="0" bIns="0" rtlCol="0"/>
            <a:lstStyle/>
            <a:p>
              <a:endParaRPr sz="1400">
                <a:solidFill>
                  <a:schemeClr val="bg1"/>
                </a:solidFill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5599884" y="8846133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5">
                  <a:moveTo>
                    <a:pt x="50260" y="0"/>
                  </a:moveTo>
                  <a:lnTo>
                    <a:pt x="0" y="100520"/>
                  </a:lnTo>
                  <a:lnTo>
                    <a:pt x="100520" y="100520"/>
                  </a:lnTo>
                  <a:lnTo>
                    <a:pt x="50260" y="0"/>
                  </a:lnTo>
                  <a:close/>
                </a:path>
              </a:pathLst>
            </a:custGeom>
            <a:solidFill>
              <a:srgbClr val="61D83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 sz="140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3130579" y="4074266"/>
            <a:ext cx="45922" cy="178779"/>
            <a:chOff x="6366902" y="8846133"/>
            <a:chExt cx="100965" cy="393065"/>
          </a:xfrm>
        </p:grpSpPr>
        <p:sp>
          <p:nvSpPr>
            <p:cNvPr id="43" name="object 43"/>
            <p:cNvSpPr/>
            <p:nvPr/>
          </p:nvSpPr>
          <p:spPr>
            <a:xfrm>
              <a:off x="6417162" y="8936183"/>
              <a:ext cx="0" cy="302895"/>
            </a:xfrm>
            <a:custGeom>
              <a:avLst/>
              <a:gdLst/>
              <a:ahLst/>
              <a:cxnLst/>
              <a:rect l="l" t="t" r="r" b="b"/>
              <a:pathLst>
                <a:path h="302895">
                  <a:moveTo>
                    <a:pt x="0" y="302775"/>
                  </a:moveTo>
                  <a:lnTo>
                    <a:pt x="0" y="1047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61D835"/>
              </a:solidFill>
            </a:ln>
          </p:spPr>
          <p:txBody>
            <a:bodyPr wrap="square" lIns="0" tIns="0" rIns="0" bIns="0" rtlCol="0"/>
            <a:lstStyle/>
            <a:p>
              <a:endParaRPr sz="1400">
                <a:solidFill>
                  <a:schemeClr val="bg1"/>
                </a:solidFill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6366902" y="8846133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5">
                  <a:moveTo>
                    <a:pt x="50260" y="0"/>
                  </a:moveTo>
                  <a:lnTo>
                    <a:pt x="0" y="100520"/>
                  </a:lnTo>
                  <a:lnTo>
                    <a:pt x="100520" y="100520"/>
                  </a:lnTo>
                  <a:lnTo>
                    <a:pt x="50260" y="0"/>
                  </a:lnTo>
                  <a:close/>
                </a:path>
              </a:pathLst>
            </a:custGeom>
            <a:solidFill>
              <a:srgbClr val="61D83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 sz="140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object 49"/>
          <p:cNvGrpSpPr/>
          <p:nvPr/>
        </p:nvGrpSpPr>
        <p:grpSpPr>
          <a:xfrm>
            <a:off x="3222738" y="2446048"/>
            <a:ext cx="4300222" cy="869055"/>
            <a:chOff x="7085547" y="5378304"/>
            <a:chExt cx="9454515" cy="1910714"/>
          </a:xfrm>
        </p:grpSpPr>
        <p:sp>
          <p:nvSpPr>
            <p:cNvPr id="50" name="object 50"/>
            <p:cNvSpPr/>
            <p:nvPr/>
          </p:nvSpPr>
          <p:spPr>
            <a:xfrm>
              <a:off x="7096018" y="6021157"/>
              <a:ext cx="9211310" cy="1257300"/>
            </a:xfrm>
            <a:custGeom>
              <a:avLst/>
              <a:gdLst/>
              <a:ahLst/>
              <a:cxnLst/>
              <a:rect l="l" t="t" r="r" b="b"/>
              <a:pathLst>
                <a:path w="9211310" h="1257300">
                  <a:moveTo>
                    <a:pt x="0" y="1257210"/>
                  </a:moveTo>
                  <a:lnTo>
                    <a:pt x="9200388" y="1416"/>
                  </a:lnTo>
                  <a:lnTo>
                    <a:pt x="9210763" y="0"/>
                  </a:lnTo>
                </a:path>
              </a:pathLst>
            </a:custGeom>
            <a:ln w="20941">
              <a:solidFill>
                <a:srgbClr val="61D835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16289608" y="5972775"/>
              <a:ext cx="106680" cy="99695"/>
            </a:xfrm>
            <a:custGeom>
              <a:avLst/>
              <a:gdLst/>
              <a:ahLst/>
              <a:cxnLst/>
              <a:rect l="l" t="t" r="r" b="b"/>
              <a:pathLst>
                <a:path w="106680" h="99695">
                  <a:moveTo>
                    <a:pt x="0" y="0"/>
                  </a:moveTo>
                  <a:lnTo>
                    <a:pt x="13591" y="99596"/>
                  </a:lnTo>
                  <a:lnTo>
                    <a:pt x="106394" y="36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1D83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16347222" y="5378304"/>
              <a:ext cx="193040" cy="570230"/>
            </a:xfrm>
            <a:custGeom>
              <a:avLst/>
              <a:gdLst/>
              <a:ahLst/>
              <a:cxnLst/>
              <a:rect l="l" t="t" r="r" b="b"/>
              <a:pathLst>
                <a:path w="193040" h="570229">
                  <a:moveTo>
                    <a:pt x="96255" y="0"/>
                  </a:moveTo>
                  <a:lnTo>
                    <a:pt x="57827" y="5557"/>
                  </a:lnTo>
                  <a:lnTo>
                    <a:pt x="13968" y="40715"/>
                  </a:lnTo>
                  <a:lnTo>
                    <a:pt x="608" y="87962"/>
                  </a:lnTo>
                  <a:lnTo>
                    <a:pt x="0" y="109164"/>
                  </a:lnTo>
                  <a:lnTo>
                    <a:pt x="0" y="460844"/>
                  </a:lnTo>
                  <a:lnTo>
                    <a:pt x="2258" y="498887"/>
                  </a:lnTo>
                  <a:lnTo>
                    <a:pt x="25846" y="544076"/>
                  </a:lnTo>
                  <a:lnTo>
                    <a:pt x="66130" y="566952"/>
                  </a:lnTo>
                  <a:lnTo>
                    <a:pt x="96255" y="570008"/>
                  </a:lnTo>
                  <a:lnTo>
                    <a:pt x="105925" y="569684"/>
                  </a:lnTo>
                  <a:lnTo>
                    <a:pt x="151886" y="555956"/>
                  </a:lnTo>
                  <a:lnTo>
                    <a:pt x="187048" y="512093"/>
                  </a:lnTo>
                  <a:lnTo>
                    <a:pt x="192521" y="460844"/>
                  </a:lnTo>
                  <a:lnTo>
                    <a:pt x="192521" y="109164"/>
                  </a:lnTo>
                  <a:lnTo>
                    <a:pt x="190263" y="71122"/>
                  </a:lnTo>
                  <a:lnTo>
                    <a:pt x="166669" y="25933"/>
                  </a:lnTo>
                  <a:lnTo>
                    <a:pt x="126386" y="3057"/>
                  </a:lnTo>
                  <a:lnTo>
                    <a:pt x="96255" y="0"/>
                  </a:lnTo>
                  <a:close/>
                </a:path>
              </a:pathLst>
            </a:custGeom>
            <a:solidFill>
              <a:srgbClr val="61D835">
                <a:alpha val="57269"/>
              </a:srgbClr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5356560" y="2439903"/>
            <a:ext cx="2420301" cy="236502"/>
          </a:xfrm>
          <a:prstGeom prst="rect">
            <a:avLst/>
          </a:prstGeom>
        </p:spPr>
        <p:txBody>
          <a:bodyPr vert="horz" wrap="square" lIns="0" tIns="5488" rIns="0" bIns="0" rtlCol="0">
            <a:spAutoFit/>
          </a:bodyPr>
          <a:lstStyle/>
          <a:p>
            <a:pPr marL="5776">
              <a:spcBef>
                <a:spcPts val="43"/>
              </a:spcBef>
            </a:pPr>
            <a:r>
              <a:rPr sz="1501" dirty="0">
                <a:solidFill>
                  <a:schemeClr val="bg1"/>
                </a:solidFill>
                <a:latin typeface="Menlo"/>
                <a:cs typeface="Menlo"/>
              </a:rPr>
              <a:t>torch.Size([1,</a:t>
            </a:r>
            <a:r>
              <a:rPr sz="1501" spc="-75" dirty="0">
                <a:solidFill>
                  <a:schemeClr val="bg1"/>
                </a:solidFill>
                <a:latin typeface="Menlo"/>
                <a:cs typeface="Menlo"/>
              </a:rPr>
              <a:t> </a:t>
            </a:r>
            <a:r>
              <a:rPr sz="1501" dirty="0">
                <a:solidFill>
                  <a:schemeClr val="bg1"/>
                </a:solidFill>
                <a:latin typeface="Menlo"/>
                <a:cs typeface="Menlo"/>
              </a:rPr>
              <a:t>3,</a:t>
            </a:r>
            <a:r>
              <a:rPr sz="1501" spc="-75" dirty="0">
                <a:solidFill>
                  <a:schemeClr val="bg1"/>
                </a:solidFill>
                <a:latin typeface="Menlo"/>
                <a:cs typeface="Menlo"/>
              </a:rPr>
              <a:t> </a:t>
            </a:r>
            <a:r>
              <a:rPr sz="1501" spc="-11" dirty="0">
                <a:solidFill>
                  <a:schemeClr val="bg1"/>
                </a:solidFill>
                <a:latin typeface="Menlo"/>
                <a:cs typeface="Menlo"/>
              </a:rPr>
              <a:t>3])</a:t>
            </a:r>
            <a:endParaRPr sz="1501">
              <a:solidFill>
                <a:schemeClr val="bg1"/>
              </a:solidFill>
              <a:latin typeface="Menlo"/>
              <a:cs typeface="Menlo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523326" y="1589321"/>
            <a:ext cx="1232967" cy="491577"/>
          </a:xfrm>
          <a:prstGeom prst="rect">
            <a:avLst/>
          </a:prstGeom>
        </p:spPr>
        <p:txBody>
          <a:bodyPr vert="horz" wrap="square" lIns="0" tIns="68739" rIns="0" bIns="0" rtlCol="0">
            <a:spAutoFit/>
          </a:bodyPr>
          <a:lstStyle/>
          <a:p>
            <a:pPr marL="5776">
              <a:spcBef>
                <a:spcPts val="541"/>
              </a:spcBef>
            </a:pPr>
            <a:r>
              <a:rPr sz="1296" dirty="0">
                <a:solidFill>
                  <a:schemeClr val="bg1"/>
                </a:solidFill>
                <a:latin typeface="Helvetica Neue"/>
                <a:cs typeface="Helvetica Neue"/>
              </a:rPr>
              <a:t>Dimension</a:t>
            </a:r>
            <a:r>
              <a:rPr sz="1296" spc="59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sz="1296" spc="-5" dirty="0">
                <a:solidFill>
                  <a:schemeClr val="bg1"/>
                </a:solidFill>
                <a:latin typeface="Helvetica Neue"/>
                <a:cs typeface="Helvetica Neue"/>
              </a:rPr>
              <a:t>(</a:t>
            </a:r>
            <a:r>
              <a:rPr sz="1296" spc="-5" dirty="0">
                <a:solidFill>
                  <a:schemeClr val="bg1"/>
                </a:solidFill>
                <a:latin typeface="Menlo"/>
                <a:cs typeface="Menlo"/>
              </a:rPr>
              <a:t>dim</a:t>
            </a:r>
            <a:r>
              <a:rPr sz="1296" spc="-5" dirty="0">
                <a:solidFill>
                  <a:schemeClr val="bg1"/>
                </a:solidFill>
                <a:latin typeface="Helvetica Neue"/>
                <a:cs typeface="Helvetica Neue"/>
              </a:rPr>
              <a:t>)</a:t>
            </a:r>
            <a:endParaRPr sz="1296">
              <a:solidFill>
                <a:schemeClr val="bg1"/>
              </a:solidFill>
              <a:latin typeface="Helvetica Neue"/>
              <a:cs typeface="Helvetica Neue"/>
            </a:endParaRPr>
          </a:p>
          <a:p>
            <a:pPr marL="224418">
              <a:spcBef>
                <a:spcPts val="425"/>
              </a:spcBef>
              <a:tabLst>
                <a:tab pos="573321" algn="l"/>
                <a:tab pos="922224" algn="l"/>
              </a:tabLst>
            </a:pPr>
            <a:r>
              <a:rPr sz="1114" spc="-23" dirty="0">
                <a:solidFill>
                  <a:schemeClr val="bg1"/>
                </a:solidFill>
                <a:latin typeface="Menlo"/>
                <a:cs typeface="Menlo"/>
              </a:rPr>
              <a:t>0</a:t>
            </a:r>
            <a:r>
              <a:rPr sz="1114" dirty="0">
                <a:solidFill>
                  <a:schemeClr val="bg1"/>
                </a:solidFill>
                <a:latin typeface="Menlo"/>
                <a:cs typeface="Menlo"/>
              </a:rPr>
              <a:t>	</a:t>
            </a:r>
            <a:r>
              <a:rPr sz="1114" spc="-23" dirty="0">
                <a:solidFill>
                  <a:schemeClr val="bg1"/>
                </a:solidFill>
                <a:latin typeface="Menlo"/>
                <a:cs typeface="Menlo"/>
              </a:rPr>
              <a:t>1</a:t>
            </a:r>
            <a:r>
              <a:rPr sz="1114" dirty="0">
                <a:solidFill>
                  <a:schemeClr val="bg1"/>
                </a:solidFill>
                <a:latin typeface="Menlo"/>
                <a:cs typeface="Menlo"/>
              </a:rPr>
              <a:t>	</a:t>
            </a:r>
            <a:r>
              <a:rPr sz="1114" spc="-23" dirty="0">
                <a:solidFill>
                  <a:schemeClr val="bg1"/>
                </a:solidFill>
                <a:latin typeface="Menlo"/>
                <a:cs typeface="Menlo"/>
              </a:rPr>
              <a:t>2</a:t>
            </a:r>
            <a:endParaRPr sz="1114">
              <a:solidFill>
                <a:schemeClr val="bg1"/>
              </a:solidFill>
              <a:latin typeface="Menlo"/>
              <a:cs typeface="Menlo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67062" y="1393950"/>
            <a:ext cx="441893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sz="1114" spc="-5" dirty="0">
                <a:solidFill>
                  <a:schemeClr val="bg1"/>
                </a:solidFill>
                <a:latin typeface="Menlo"/>
                <a:cs typeface="Menlo"/>
              </a:rPr>
              <a:t>dim=0</a:t>
            </a:r>
            <a:endParaRPr sz="1114">
              <a:solidFill>
                <a:schemeClr val="bg1"/>
              </a:solidFill>
              <a:latin typeface="Menlo"/>
              <a:cs typeface="Menlo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67760" y="2472767"/>
            <a:ext cx="440448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sz="1114" spc="-5" dirty="0">
                <a:solidFill>
                  <a:schemeClr val="bg1"/>
                </a:solidFill>
                <a:latin typeface="Andale Mono"/>
                <a:cs typeface="Andale Mono"/>
              </a:rPr>
              <a:t>dim=1</a:t>
            </a:r>
            <a:endParaRPr sz="1114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67062" y="3550887"/>
            <a:ext cx="441893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sz="1114" spc="-5" dirty="0">
                <a:solidFill>
                  <a:schemeClr val="bg1"/>
                </a:solidFill>
                <a:latin typeface="Menlo"/>
                <a:cs typeface="Menlo"/>
              </a:rPr>
              <a:t>dim=2</a:t>
            </a:r>
            <a:endParaRPr sz="1114">
              <a:solidFill>
                <a:schemeClr val="bg1"/>
              </a:solidFill>
              <a:latin typeface="Menlo"/>
              <a:cs typeface="Menlo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title"/>
          </p:nvPr>
        </p:nvSpPr>
        <p:spPr>
          <a:xfrm>
            <a:off x="554660" y="329745"/>
            <a:ext cx="4801900" cy="385506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5776">
              <a:spcBef>
                <a:spcPts val="59"/>
              </a:spcBef>
            </a:pPr>
            <a:r>
              <a:rPr sz="2456" b="1" spc="-284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</a:t>
            </a:r>
            <a:r>
              <a:rPr sz="2456" b="1" spc="107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ensor</a:t>
            </a:r>
            <a:r>
              <a:rPr sz="2456" b="1" spc="-277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sz="2456" b="1" spc="12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dimensions</a:t>
            </a:r>
            <a:endParaRPr sz="2456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E84D81C1-E992-5C2F-083E-BB8415ED12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6508" y="4716341"/>
            <a:ext cx="822515" cy="25801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6D076DD-B4C7-9443-B664-11329C0A213C}"/>
              </a:ext>
            </a:extLst>
          </p:cNvPr>
          <p:cNvSpPr txBox="1"/>
          <p:nvPr/>
        </p:nvSpPr>
        <p:spPr>
          <a:xfrm>
            <a:off x="1108209" y="3218541"/>
            <a:ext cx="823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400" dirty="0">
                <a:solidFill>
                  <a:schemeClr val="bg1"/>
                </a:solidFill>
                <a:latin typeface="Menlo"/>
                <a:cs typeface="Menlo"/>
              </a:rPr>
              <a:t>tensor</a:t>
            </a:r>
            <a:endParaRPr lang="en-GB" sz="1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5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5105" y="2348234"/>
            <a:ext cx="111773" cy="161161"/>
          </a:xfrm>
          <a:custGeom>
            <a:avLst/>
            <a:gdLst/>
            <a:ahLst/>
            <a:cxnLst/>
            <a:rect l="l" t="t" r="r" b="b"/>
            <a:pathLst>
              <a:path w="245745" h="354329">
                <a:moveTo>
                  <a:pt x="245442" y="0"/>
                </a:moveTo>
                <a:lnTo>
                  <a:pt x="0" y="0"/>
                </a:lnTo>
                <a:lnTo>
                  <a:pt x="0" y="353801"/>
                </a:lnTo>
                <a:lnTo>
                  <a:pt x="245442" y="353801"/>
                </a:lnTo>
                <a:lnTo>
                  <a:pt x="245442" y="0"/>
                </a:lnTo>
                <a:close/>
              </a:path>
            </a:pathLst>
          </a:custGeom>
          <a:solidFill>
            <a:srgbClr val="FF644E"/>
          </a:solid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01146" y="2348234"/>
            <a:ext cx="111773" cy="161161"/>
          </a:xfrm>
          <a:custGeom>
            <a:avLst/>
            <a:gdLst/>
            <a:ahLst/>
            <a:cxnLst/>
            <a:rect l="l" t="t" r="r" b="b"/>
            <a:pathLst>
              <a:path w="245745" h="354329">
                <a:moveTo>
                  <a:pt x="245442" y="0"/>
                </a:moveTo>
                <a:lnTo>
                  <a:pt x="0" y="0"/>
                </a:lnTo>
                <a:lnTo>
                  <a:pt x="0" y="353801"/>
                </a:lnTo>
                <a:lnTo>
                  <a:pt x="245442" y="353801"/>
                </a:lnTo>
                <a:lnTo>
                  <a:pt x="245442" y="0"/>
                </a:lnTo>
                <a:close/>
              </a:path>
            </a:pathLst>
          </a:custGeom>
          <a:solidFill>
            <a:srgbClr val="56C1FF"/>
          </a:solid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23879" y="4347023"/>
            <a:ext cx="170981" cy="163566"/>
          </a:xfrm>
          <a:prstGeom prst="rect">
            <a:avLst/>
          </a:prstGeom>
          <a:solidFill>
            <a:srgbClr val="EF5FA7"/>
          </a:solidFill>
        </p:spPr>
        <p:txBody>
          <a:bodyPr vert="horz" wrap="square" lIns="0" tIns="2599" rIns="0" bIns="0" rtlCol="0">
            <a:spAutoFit/>
          </a:bodyPr>
          <a:lstStyle/>
          <a:p>
            <a:pPr marL="11842">
              <a:spcBef>
                <a:spcPts val="20"/>
              </a:spcBef>
            </a:pPr>
            <a:r>
              <a:rPr sz="1046" spc="-11" dirty="0">
                <a:solidFill>
                  <a:schemeClr val="bg1"/>
                </a:solidFill>
                <a:latin typeface="Helvetica Neue"/>
                <a:cs typeface="Helvetica Neue"/>
              </a:rPr>
              <a:t>44</a:t>
            </a:r>
            <a:endParaRPr sz="1046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533546"/>
              </p:ext>
            </p:extLst>
          </p:nvPr>
        </p:nvGraphicFramePr>
        <p:xfrm>
          <a:off x="5060156" y="1069001"/>
          <a:ext cx="2480374" cy="1144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0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01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5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spc="-95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A*J</a:t>
                      </a:r>
                      <a:r>
                        <a:rPr sz="1000" spc="-12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+</a:t>
                      </a:r>
                      <a:r>
                        <a:rPr sz="1000" spc="-114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75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B*L</a:t>
                      </a:r>
                      <a:r>
                        <a:rPr sz="1000" spc="-114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+</a:t>
                      </a:r>
                      <a:r>
                        <a:rPr sz="1000" spc="-114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5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C*N</a:t>
                      </a:r>
                      <a:endParaRPr sz="10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0657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5F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spc="-45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A*K</a:t>
                      </a:r>
                      <a:r>
                        <a:rPr sz="1000" spc="-12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+</a:t>
                      </a:r>
                      <a:r>
                        <a:rPr sz="1000" spc="-12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45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B*M</a:t>
                      </a:r>
                      <a:r>
                        <a:rPr sz="1000" spc="-12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+</a:t>
                      </a:r>
                      <a:r>
                        <a:rPr sz="1000" spc="-12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5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C*O</a:t>
                      </a:r>
                      <a:endParaRPr sz="10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0657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spc="-55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D*J</a:t>
                      </a:r>
                      <a:r>
                        <a:rPr sz="1000" spc="-114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+</a:t>
                      </a:r>
                      <a:r>
                        <a:rPr sz="1000" spc="-114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E*L</a:t>
                      </a:r>
                      <a:r>
                        <a:rPr sz="1000" spc="-114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+</a:t>
                      </a:r>
                      <a:r>
                        <a:rPr sz="1000" spc="-11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5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F*N</a:t>
                      </a:r>
                      <a:endParaRPr sz="10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0657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D*K</a:t>
                      </a:r>
                      <a:r>
                        <a:rPr sz="1000" spc="-12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+</a:t>
                      </a:r>
                      <a:r>
                        <a:rPr sz="1000" spc="-114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95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E*M</a:t>
                      </a:r>
                      <a:r>
                        <a:rPr sz="1000" spc="-114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+</a:t>
                      </a:r>
                      <a:r>
                        <a:rPr sz="1000" spc="-114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5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F*O</a:t>
                      </a:r>
                      <a:endParaRPr sz="10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0657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5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spc="-65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G*J</a:t>
                      </a:r>
                      <a:r>
                        <a:rPr sz="1000" spc="-11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+</a:t>
                      </a:r>
                      <a:r>
                        <a:rPr sz="1000" spc="-11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35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H*L</a:t>
                      </a:r>
                      <a:r>
                        <a:rPr sz="1000" spc="-105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+</a:t>
                      </a:r>
                      <a:r>
                        <a:rPr sz="1000" spc="-11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5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I*N</a:t>
                      </a:r>
                      <a:endParaRPr sz="100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0657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spc="-1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G*K</a:t>
                      </a:r>
                      <a:r>
                        <a:rPr sz="1000" spc="-125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+</a:t>
                      </a:r>
                      <a:r>
                        <a:rPr sz="1000" spc="-125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H*M</a:t>
                      </a:r>
                      <a:r>
                        <a:rPr sz="1000" spc="-125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+</a:t>
                      </a:r>
                      <a:r>
                        <a:rPr sz="1000" spc="-125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5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I*O</a:t>
                      </a:r>
                      <a:endParaRPr sz="10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0657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012781" y="2978763"/>
          <a:ext cx="763058" cy="1144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5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spc="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57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5F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57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126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57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spc="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86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57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529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57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57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874419" y="3593126"/>
          <a:ext cx="1145440" cy="3815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2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2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5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1D836"/>
                    </a:solidFill>
                  </a:tcPr>
                </a:tc>
                <a:tc>
                  <a:txBody>
                    <a:bodyPr/>
                    <a:lstStyle/>
                    <a:p>
                      <a:pPr marR="44450"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574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1D83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57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1D83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57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1D8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874419" y="3016863"/>
          <a:ext cx="1143723" cy="3711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2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2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1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57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16E7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spc="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57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16E7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57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16E7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6174338" y="2352955"/>
            <a:ext cx="111773" cy="161161"/>
          </a:xfrm>
          <a:custGeom>
            <a:avLst/>
            <a:gdLst/>
            <a:ahLst/>
            <a:cxnLst/>
            <a:rect l="l" t="t" r="r" b="b"/>
            <a:pathLst>
              <a:path w="245744" h="354329">
                <a:moveTo>
                  <a:pt x="245442" y="0"/>
                </a:moveTo>
                <a:lnTo>
                  <a:pt x="0" y="0"/>
                </a:lnTo>
                <a:lnTo>
                  <a:pt x="0" y="353801"/>
                </a:lnTo>
                <a:lnTo>
                  <a:pt x="245442" y="353801"/>
                </a:lnTo>
                <a:lnTo>
                  <a:pt x="245442" y="0"/>
                </a:lnTo>
                <a:close/>
              </a:path>
            </a:pathLst>
          </a:custGeom>
          <a:solidFill>
            <a:srgbClr val="56C1FF"/>
          </a:solid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317975" y="2353038"/>
            <a:ext cx="111773" cy="161161"/>
          </a:xfrm>
          <a:custGeom>
            <a:avLst/>
            <a:gdLst/>
            <a:ahLst/>
            <a:cxnLst/>
            <a:rect l="l" t="t" r="r" b="b"/>
            <a:pathLst>
              <a:path w="245744" h="354329">
                <a:moveTo>
                  <a:pt x="245442" y="0"/>
                </a:moveTo>
                <a:lnTo>
                  <a:pt x="0" y="0"/>
                </a:lnTo>
                <a:lnTo>
                  <a:pt x="0" y="353801"/>
                </a:lnTo>
                <a:lnTo>
                  <a:pt x="245442" y="353801"/>
                </a:lnTo>
                <a:lnTo>
                  <a:pt x="245442" y="0"/>
                </a:lnTo>
                <a:close/>
              </a:path>
            </a:pathLst>
          </a:custGeom>
          <a:solidFill>
            <a:srgbClr val="56C1FF"/>
          </a:solid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73896" y="2320186"/>
            <a:ext cx="256182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sz="1114" b="1" spc="-11" dirty="0">
                <a:solidFill>
                  <a:schemeClr val="bg1"/>
                </a:solidFill>
                <a:latin typeface="Arial"/>
                <a:cs typeface="Arial"/>
              </a:rPr>
              <a:t>3x2</a:t>
            </a:r>
            <a:endParaRPr sz="1114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205292" y="2338709"/>
            <a:ext cx="111773" cy="161161"/>
          </a:xfrm>
          <a:custGeom>
            <a:avLst/>
            <a:gdLst/>
            <a:ahLst/>
            <a:cxnLst/>
            <a:rect l="l" t="t" r="r" b="b"/>
            <a:pathLst>
              <a:path w="245745" h="354329">
                <a:moveTo>
                  <a:pt x="245442" y="0"/>
                </a:moveTo>
                <a:lnTo>
                  <a:pt x="0" y="0"/>
                </a:lnTo>
                <a:lnTo>
                  <a:pt x="0" y="353801"/>
                </a:lnTo>
                <a:lnTo>
                  <a:pt x="245442" y="353801"/>
                </a:lnTo>
                <a:lnTo>
                  <a:pt x="245442" y="0"/>
                </a:lnTo>
                <a:close/>
              </a:path>
            </a:pathLst>
          </a:custGeom>
          <a:solidFill>
            <a:srgbClr val="FF644E"/>
          </a:solid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348930" y="2338793"/>
            <a:ext cx="111773" cy="161161"/>
          </a:xfrm>
          <a:custGeom>
            <a:avLst/>
            <a:gdLst/>
            <a:ahLst/>
            <a:cxnLst/>
            <a:rect l="l" t="t" r="r" b="b"/>
            <a:pathLst>
              <a:path w="245745" h="354329">
                <a:moveTo>
                  <a:pt x="245442" y="0"/>
                </a:moveTo>
                <a:lnTo>
                  <a:pt x="0" y="0"/>
                </a:lnTo>
                <a:lnTo>
                  <a:pt x="0" y="353801"/>
                </a:lnTo>
                <a:lnTo>
                  <a:pt x="245442" y="353801"/>
                </a:lnTo>
                <a:lnTo>
                  <a:pt x="245442" y="0"/>
                </a:lnTo>
                <a:close/>
              </a:path>
            </a:pathLst>
          </a:custGeom>
          <a:solidFill>
            <a:srgbClr val="56C1FF"/>
          </a:solid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964942" y="2999051"/>
            <a:ext cx="348315" cy="1111086"/>
          </a:xfrm>
          <a:custGeom>
            <a:avLst/>
            <a:gdLst/>
            <a:ahLst/>
            <a:cxnLst/>
            <a:rect l="l" t="t" r="r" b="b"/>
            <a:pathLst>
              <a:path w="765809" h="2442845">
                <a:moveTo>
                  <a:pt x="765483" y="0"/>
                </a:moveTo>
                <a:lnTo>
                  <a:pt x="0" y="0"/>
                </a:lnTo>
                <a:lnTo>
                  <a:pt x="0" y="2442759"/>
                </a:lnTo>
                <a:lnTo>
                  <a:pt x="765483" y="2442759"/>
                </a:lnTo>
                <a:lnTo>
                  <a:pt x="765483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715966"/>
              </p:ext>
            </p:extLst>
          </p:nvPr>
        </p:nvGraphicFramePr>
        <p:xfrm>
          <a:off x="2945606" y="2978763"/>
          <a:ext cx="763058" cy="1144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5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spc="1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0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0657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1D83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spc="-5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0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0657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spc="1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0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0657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1D83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spc="1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0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0657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5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spc="1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00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0657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1D83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spc="-37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0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0657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object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541627"/>
              </p:ext>
            </p:extLst>
          </p:nvPr>
        </p:nvGraphicFramePr>
        <p:xfrm>
          <a:off x="2945606" y="1069001"/>
          <a:ext cx="763058" cy="1144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5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spc="5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J</a:t>
                      </a:r>
                      <a:endParaRPr sz="10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0657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1D83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spc="-5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K</a:t>
                      </a:r>
                      <a:endParaRPr sz="10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0657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spc="-5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L</a:t>
                      </a:r>
                      <a:endParaRPr sz="10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0657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1D83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spc="-5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M</a:t>
                      </a:r>
                      <a:endParaRPr sz="100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0657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5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spc="-5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10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0657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1D83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O</a:t>
                      </a:r>
                    </a:p>
                  </a:txBody>
                  <a:tcPr marL="0" marR="0" marT="10657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637270"/>
              </p:ext>
            </p:extLst>
          </p:nvPr>
        </p:nvGraphicFramePr>
        <p:xfrm>
          <a:off x="1364456" y="2978763"/>
          <a:ext cx="1143723" cy="1144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2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2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55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spc="-5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0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0657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16E7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spc="6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00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0657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16E7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spc="-5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0657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16E7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16E7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16E7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16E7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5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spc="-5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0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0657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spc="-5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0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0657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100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0657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5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spc="-5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0657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spc="-5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0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0657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spc="-5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0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0657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013515"/>
              </p:ext>
            </p:extLst>
          </p:nvPr>
        </p:nvGraphicFramePr>
        <p:xfrm>
          <a:off x="1364456" y="1069001"/>
          <a:ext cx="1143723" cy="1144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2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2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23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spc="3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A</a:t>
                      </a:r>
                      <a:endParaRPr sz="10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0657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18E7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spc="-5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B</a:t>
                      </a:r>
                      <a:endParaRPr sz="10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0657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18E7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spc="-5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0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0657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18E7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5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spc="-5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D</a:t>
                      </a:r>
                      <a:endParaRPr sz="10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0657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spc="-5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E</a:t>
                      </a:r>
                      <a:endParaRPr sz="10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0657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spc="-5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F</a:t>
                      </a:r>
                      <a:endParaRPr sz="100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0657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5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spc="-5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G</a:t>
                      </a:r>
                      <a:endParaRPr sz="100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0657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spc="-5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H</a:t>
                      </a:r>
                      <a:endParaRPr sz="100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0657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1000" spc="-5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I</a:t>
                      </a:r>
                      <a:endParaRPr sz="10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0657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" name="object 20"/>
          <p:cNvSpPr txBox="1"/>
          <p:nvPr/>
        </p:nvSpPr>
        <p:spPr>
          <a:xfrm>
            <a:off x="1808785" y="4232820"/>
            <a:ext cx="255893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sz="1114" b="1" spc="-11" dirty="0">
                <a:solidFill>
                  <a:schemeClr val="bg1"/>
                </a:solidFill>
                <a:latin typeface="Arial"/>
                <a:cs typeface="Arial"/>
              </a:rPr>
              <a:t>3x3</a:t>
            </a:r>
            <a:endParaRPr sz="1114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201749" y="4232820"/>
            <a:ext cx="256182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sz="1114" b="1" spc="-11" dirty="0">
                <a:solidFill>
                  <a:schemeClr val="bg1"/>
                </a:solidFill>
                <a:latin typeface="Arial"/>
                <a:cs typeface="Arial"/>
              </a:rPr>
              <a:t>3x2</a:t>
            </a:r>
            <a:endParaRPr sz="1114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86745" y="3418862"/>
            <a:ext cx="1126393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sz="1114" spc="-5" dirty="0">
                <a:solidFill>
                  <a:schemeClr val="bg1"/>
                </a:solidFill>
                <a:latin typeface="Andale Mono"/>
                <a:cs typeface="Andale Mono"/>
              </a:rPr>
              <a:t>torch.matmul(</a:t>
            </a:r>
            <a:endParaRPr sz="1114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720778" y="3455771"/>
            <a:ext cx="97332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sz="1114" spc="-23" dirty="0">
                <a:solidFill>
                  <a:schemeClr val="bg1"/>
                </a:solidFill>
                <a:latin typeface="Andale Mono"/>
                <a:cs typeface="Andale Mono"/>
              </a:rPr>
              <a:t>)</a:t>
            </a:r>
            <a:endParaRPr sz="1114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148763" y="3316450"/>
            <a:ext cx="476262" cy="476262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376951" y="0"/>
                </a:moveTo>
                <a:lnTo>
                  <a:pt x="376951" y="356010"/>
                </a:lnTo>
                <a:lnTo>
                  <a:pt x="0" y="356010"/>
                </a:lnTo>
                <a:lnTo>
                  <a:pt x="0" y="691078"/>
                </a:lnTo>
                <a:lnTo>
                  <a:pt x="376951" y="691078"/>
                </a:lnTo>
                <a:lnTo>
                  <a:pt x="376951" y="1047088"/>
                </a:lnTo>
                <a:lnTo>
                  <a:pt x="1047088" y="523544"/>
                </a:lnTo>
                <a:lnTo>
                  <a:pt x="376951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275642" y="3316450"/>
            <a:ext cx="476262" cy="476262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376951" y="0"/>
                </a:moveTo>
                <a:lnTo>
                  <a:pt x="376951" y="356010"/>
                </a:lnTo>
                <a:lnTo>
                  <a:pt x="0" y="356010"/>
                </a:lnTo>
                <a:lnTo>
                  <a:pt x="0" y="691078"/>
                </a:lnTo>
                <a:lnTo>
                  <a:pt x="376951" y="691078"/>
                </a:lnTo>
                <a:lnTo>
                  <a:pt x="376951" y="1047088"/>
                </a:lnTo>
                <a:lnTo>
                  <a:pt x="1047088" y="523544"/>
                </a:lnTo>
                <a:lnTo>
                  <a:pt x="376951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681553" y="1544644"/>
            <a:ext cx="97332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sz="1114" spc="-23" dirty="0">
                <a:solidFill>
                  <a:schemeClr val="bg1"/>
                </a:solidFill>
                <a:latin typeface="Andale Mono"/>
                <a:cs typeface="Andale Mono"/>
              </a:rPr>
              <a:t>,</a:t>
            </a:r>
            <a:endParaRPr sz="1114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722586" y="1544644"/>
            <a:ext cx="97332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sz="1114" spc="-23" dirty="0">
                <a:solidFill>
                  <a:schemeClr val="bg1"/>
                </a:solidFill>
                <a:latin typeface="Andale Mono"/>
                <a:cs typeface="Andale Mono"/>
              </a:rPr>
              <a:t>)</a:t>
            </a:r>
            <a:endParaRPr sz="1114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150570" y="1405322"/>
            <a:ext cx="476262" cy="476262"/>
          </a:xfrm>
          <a:custGeom>
            <a:avLst/>
            <a:gdLst/>
            <a:ahLst/>
            <a:cxnLst/>
            <a:rect l="l" t="t" r="r" b="b"/>
            <a:pathLst>
              <a:path w="1047115" h="1047114">
                <a:moveTo>
                  <a:pt x="376951" y="0"/>
                </a:moveTo>
                <a:lnTo>
                  <a:pt x="376951" y="356010"/>
                </a:lnTo>
                <a:lnTo>
                  <a:pt x="0" y="356010"/>
                </a:lnTo>
                <a:lnTo>
                  <a:pt x="0" y="691078"/>
                </a:lnTo>
                <a:lnTo>
                  <a:pt x="376951" y="691078"/>
                </a:lnTo>
                <a:lnTo>
                  <a:pt x="376951" y="1047088"/>
                </a:lnTo>
                <a:lnTo>
                  <a:pt x="1047088" y="523544"/>
                </a:lnTo>
                <a:lnTo>
                  <a:pt x="376951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044654" y="3424045"/>
            <a:ext cx="809847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>
              <a:spcBef>
                <a:spcPts val="55"/>
              </a:spcBef>
              <a:tabLst>
                <a:tab pos="372876" algn="l"/>
                <a:tab pos="745462" algn="l"/>
              </a:tabLst>
            </a:pPr>
            <a:r>
              <a:rPr sz="1114" b="1" spc="-23" dirty="0">
                <a:solidFill>
                  <a:schemeClr val="bg1"/>
                </a:solidFill>
                <a:latin typeface="Helvetica Neue"/>
                <a:cs typeface="Helvetica Neue"/>
              </a:rPr>
              <a:t>*</a:t>
            </a:r>
            <a:r>
              <a:rPr sz="1114" b="1" dirty="0">
                <a:solidFill>
                  <a:schemeClr val="bg1"/>
                </a:solidFill>
                <a:latin typeface="Helvetica Neue"/>
                <a:cs typeface="Helvetica Neue"/>
              </a:rPr>
              <a:t>	</a:t>
            </a:r>
            <a:r>
              <a:rPr sz="1114" b="1" spc="-23" dirty="0">
                <a:solidFill>
                  <a:schemeClr val="bg1"/>
                </a:solidFill>
                <a:latin typeface="Helvetica Neue"/>
                <a:cs typeface="Helvetica Neue"/>
              </a:rPr>
              <a:t>*</a:t>
            </a:r>
            <a:r>
              <a:rPr sz="1114" b="1" dirty="0">
                <a:solidFill>
                  <a:schemeClr val="bg1"/>
                </a:solidFill>
                <a:latin typeface="Helvetica Neue"/>
                <a:cs typeface="Helvetica Neue"/>
              </a:rPr>
              <a:t>	</a:t>
            </a:r>
            <a:r>
              <a:rPr sz="1114" b="1" spc="-23" dirty="0">
                <a:solidFill>
                  <a:schemeClr val="bg1"/>
                </a:solidFill>
                <a:latin typeface="Helvetica Neue"/>
                <a:cs typeface="Helvetica Neue"/>
              </a:rPr>
              <a:t>*</a:t>
            </a:r>
            <a:endParaRPr sz="1114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030867" y="3988519"/>
            <a:ext cx="837285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>
              <a:spcBef>
                <a:spcPts val="55"/>
              </a:spcBef>
              <a:tabLst>
                <a:tab pos="372876" algn="l"/>
                <a:tab pos="745462" algn="l"/>
              </a:tabLst>
            </a:pPr>
            <a:r>
              <a:rPr sz="1114" b="1" spc="-23" dirty="0">
                <a:solidFill>
                  <a:schemeClr val="bg1"/>
                </a:solidFill>
                <a:latin typeface="Helvetica Neue"/>
                <a:cs typeface="Helvetica Neue"/>
              </a:rPr>
              <a:t>=</a:t>
            </a:r>
            <a:r>
              <a:rPr sz="1114" b="1" dirty="0">
                <a:solidFill>
                  <a:schemeClr val="bg1"/>
                </a:solidFill>
                <a:latin typeface="Helvetica Neue"/>
                <a:cs typeface="Helvetica Neue"/>
              </a:rPr>
              <a:t>	</a:t>
            </a:r>
            <a:r>
              <a:rPr sz="1114" b="1" spc="-23" dirty="0">
                <a:solidFill>
                  <a:schemeClr val="bg1"/>
                </a:solidFill>
                <a:latin typeface="Helvetica Neue"/>
                <a:cs typeface="Helvetica Neue"/>
              </a:rPr>
              <a:t>=</a:t>
            </a:r>
            <a:r>
              <a:rPr sz="1114" b="1" dirty="0">
                <a:solidFill>
                  <a:schemeClr val="bg1"/>
                </a:solidFill>
                <a:latin typeface="Helvetica Neue"/>
                <a:cs typeface="Helvetica Neue"/>
              </a:rPr>
              <a:t>	</a:t>
            </a:r>
            <a:r>
              <a:rPr sz="1114" b="1" spc="-23" dirty="0">
                <a:solidFill>
                  <a:schemeClr val="bg1"/>
                </a:solidFill>
                <a:latin typeface="Helvetica Neue"/>
                <a:cs typeface="Helvetica Neue"/>
              </a:rPr>
              <a:t>=</a:t>
            </a:r>
            <a:endParaRPr sz="1114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987347" y="4333882"/>
            <a:ext cx="503700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>
              <a:spcBef>
                <a:spcPts val="55"/>
              </a:spcBef>
              <a:tabLst>
                <a:tab pos="236549" algn="l"/>
                <a:tab pos="423709" algn="l"/>
              </a:tabLst>
            </a:pPr>
            <a:r>
              <a:rPr sz="1046" spc="-11" dirty="0">
                <a:solidFill>
                  <a:schemeClr val="bg1"/>
                </a:solidFill>
                <a:latin typeface="Helvetica Neue"/>
                <a:cs typeface="Helvetica Neue"/>
              </a:rPr>
              <a:t>20</a:t>
            </a:r>
            <a:r>
              <a:rPr sz="1046" dirty="0">
                <a:solidFill>
                  <a:schemeClr val="bg1"/>
                </a:solidFill>
                <a:latin typeface="Helvetica Neue"/>
                <a:cs typeface="Helvetica Neue"/>
              </a:rPr>
              <a:t>	</a:t>
            </a:r>
            <a:r>
              <a:rPr sz="1671" b="1" spc="-34" baseline="4535" dirty="0">
                <a:solidFill>
                  <a:schemeClr val="bg1"/>
                </a:solidFill>
                <a:latin typeface="Helvetica Neue"/>
                <a:cs typeface="Helvetica Neue"/>
              </a:rPr>
              <a:t>+</a:t>
            </a:r>
            <a:r>
              <a:rPr sz="1671" b="1" baseline="4535" dirty="0">
                <a:solidFill>
                  <a:schemeClr val="bg1"/>
                </a:solidFill>
                <a:latin typeface="Helvetica Neue"/>
                <a:cs typeface="Helvetica Neue"/>
              </a:rPr>
              <a:t>	</a:t>
            </a:r>
            <a:r>
              <a:rPr sz="1046" spc="-23" dirty="0">
                <a:solidFill>
                  <a:schemeClr val="bg1"/>
                </a:solidFill>
                <a:latin typeface="Helvetica Neue"/>
                <a:cs typeface="Helvetica Neue"/>
              </a:rPr>
              <a:t>0</a:t>
            </a:r>
            <a:endParaRPr sz="1046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269581" y="4232820"/>
            <a:ext cx="256182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sz="1114" b="1" spc="-11" dirty="0">
                <a:solidFill>
                  <a:schemeClr val="bg1"/>
                </a:solidFill>
                <a:latin typeface="Arial"/>
                <a:cs typeface="Arial"/>
              </a:rPr>
              <a:t>3x2</a:t>
            </a:r>
            <a:endParaRPr sz="1114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15178" y="4767016"/>
            <a:ext cx="4386001" cy="177151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>
              <a:spcBef>
                <a:spcPts val="61"/>
              </a:spcBef>
            </a:pPr>
            <a:r>
              <a:rPr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</a:t>
            </a:r>
            <a:r>
              <a:rPr sz="1100" spc="-7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r>
              <a:rPr sz="1100" spc="-7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sz="1100" spc="3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live</a:t>
            </a:r>
            <a:r>
              <a:rPr sz="1100" spc="-7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sz="1100" spc="55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demo,</a:t>
            </a:r>
            <a:r>
              <a:rPr sz="1100" spc="-7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sz="1100" spc="77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checkout</a:t>
            </a:r>
            <a:r>
              <a:rPr sz="1100" spc="-7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sz="1100" u="heavy" spc="6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www.matrixmultiplication.xyz</a:t>
            </a:r>
            <a:endParaRPr sz="11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493935" y="2272741"/>
            <a:ext cx="2346363" cy="450788"/>
          </a:xfrm>
          <a:prstGeom prst="rect">
            <a:avLst/>
          </a:prstGeom>
        </p:spPr>
        <p:txBody>
          <a:bodyPr vert="horz" wrap="square" lIns="0" tIns="56030" rIns="0" bIns="0" rtlCol="0">
            <a:spAutoFit/>
          </a:bodyPr>
          <a:lstStyle/>
          <a:p>
            <a:pPr marR="60076" algn="ctr">
              <a:spcBef>
                <a:spcPts val="441"/>
              </a:spcBef>
              <a:tabLst>
                <a:tab pos="1392723" algn="l"/>
              </a:tabLst>
            </a:pPr>
            <a:r>
              <a:rPr sz="1114" b="1" spc="-11" dirty="0">
                <a:solidFill>
                  <a:schemeClr val="bg1"/>
                </a:solidFill>
                <a:latin typeface="Arial"/>
                <a:cs typeface="Arial"/>
              </a:rPr>
              <a:t>3x3</a:t>
            </a:r>
            <a:r>
              <a:rPr sz="1114" b="1" dirty="0">
                <a:solidFill>
                  <a:schemeClr val="bg1"/>
                </a:solidFill>
                <a:latin typeface="Arial"/>
                <a:cs typeface="Arial"/>
              </a:rPr>
              <a:t>	</a:t>
            </a:r>
            <a:r>
              <a:rPr sz="1114" b="1" spc="-11" dirty="0">
                <a:solidFill>
                  <a:schemeClr val="bg1"/>
                </a:solidFill>
                <a:latin typeface="Arial"/>
                <a:cs typeface="Arial"/>
              </a:rPr>
              <a:t>3x2</a:t>
            </a:r>
            <a:endParaRPr sz="1114">
              <a:solidFill>
                <a:schemeClr val="bg1"/>
              </a:solidFill>
              <a:latin typeface="Arial"/>
              <a:cs typeface="Arial"/>
            </a:endParaRPr>
          </a:p>
          <a:p>
            <a:pPr algn="ctr">
              <a:spcBef>
                <a:spcPts val="398"/>
              </a:spcBef>
            </a:pPr>
            <a:r>
              <a:rPr sz="1114" spc="41" dirty="0">
                <a:solidFill>
                  <a:schemeClr val="bg1"/>
                </a:solidFill>
                <a:latin typeface="Arial"/>
                <a:cs typeface="Arial"/>
              </a:rPr>
              <a:t>Numbers</a:t>
            </a:r>
            <a:r>
              <a:rPr sz="1114" spc="-66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114" spc="55" dirty="0">
                <a:solidFill>
                  <a:schemeClr val="bg1"/>
                </a:solidFill>
                <a:latin typeface="Arial"/>
                <a:cs typeface="Arial"/>
              </a:rPr>
              <a:t>on</a:t>
            </a:r>
            <a:r>
              <a:rPr sz="1114" spc="-66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114" spc="77" dirty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sz="1114" spc="-66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114" spc="27" dirty="0">
                <a:solidFill>
                  <a:schemeClr val="bg1"/>
                </a:solidFill>
                <a:latin typeface="Arial"/>
                <a:cs typeface="Arial"/>
              </a:rPr>
              <a:t>inside</a:t>
            </a:r>
            <a:r>
              <a:rPr sz="1114" spc="-66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114" spc="66" dirty="0">
                <a:solidFill>
                  <a:schemeClr val="bg1"/>
                </a:solidFill>
                <a:latin typeface="Arial"/>
                <a:cs typeface="Arial"/>
              </a:rPr>
              <a:t>must</a:t>
            </a:r>
            <a:r>
              <a:rPr sz="1114" spc="-66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114" spc="57" dirty="0">
                <a:solidFill>
                  <a:schemeClr val="bg1"/>
                </a:solidFill>
                <a:latin typeface="Arial"/>
                <a:cs typeface="Arial"/>
              </a:rPr>
              <a:t>match</a:t>
            </a:r>
            <a:endParaRPr sz="1114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083660" y="2418299"/>
            <a:ext cx="1118306" cy="28593"/>
            <a:chOff x="4581159" y="5317296"/>
            <a:chExt cx="2458720" cy="62865"/>
          </a:xfrm>
        </p:grpSpPr>
        <p:sp>
          <p:nvSpPr>
            <p:cNvPr id="36" name="object 36"/>
            <p:cNvSpPr/>
            <p:nvPr/>
          </p:nvSpPr>
          <p:spPr>
            <a:xfrm>
              <a:off x="4638749" y="5348709"/>
              <a:ext cx="2343785" cy="0"/>
            </a:xfrm>
            <a:custGeom>
              <a:avLst/>
              <a:gdLst/>
              <a:ahLst/>
              <a:cxnLst/>
              <a:rect l="l" t="t" r="r" b="b"/>
              <a:pathLst>
                <a:path w="2343784">
                  <a:moveTo>
                    <a:pt x="0" y="0"/>
                  </a:moveTo>
                  <a:lnTo>
                    <a:pt x="5235" y="0"/>
                  </a:lnTo>
                  <a:lnTo>
                    <a:pt x="2338077" y="0"/>
                  </a:lnTo>
                  <a:lnTo>
                    <a:pt x="2343312" y="0"/>
                  </a:lnTo>
                </a:path>
              </a:pathLst>
            </a:custGeom>
            <a:ln w="104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4581156" y="5317305"/>
              <a:ext cx="2458720" cy="62865"/>
            </a:xfrm>
            <a:custGeom>
              <a:avLst/>
              <a:gdLst/>
              <a:ahLst/>
              <a:cxnLst/>
              <a:rect l="l" t="t" r="r" b="b"/>
              <a:pathLst>
                <a:path w="2458720" h="62864">
                  <a:moveTo>
                    <a:pt x="62826" y="0"/>
                  </a:moveTo>
                  <a:lnTo>
                    <a:pt x="0" y="31407"/>
                  </a:lnTo>
                  <a:lnTo>
                    <a:pt x="62826" y="62826"/>
                  </a:lnTo>
                  <a:lnTo>
                    <a:pt x="62826" y="0"/>
                  </a:lnTo>
                  <a:close/>
                </a:path>
                <a:path w="2458720" h="62864">
                  <a:moveTo>
                    <a:pt x="2458491" y="31407"/>
                  </a:moveTo>
                  <a:lnTo>
                    <a:pt x="2395664" y="0"/>
                  </a:lnTo>
                  <a:lnTo>
                    <a:pt x="2395664" y="62826"/>
                  </a:lnTo>
                  <a:lnTo>
                    <a:pt x="2458491" y="314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5066258" y="2542093"/>
            <a:ext cx="2471710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sz="1114" spc="45" dirty="0">
                <a:solidFill>
                  <a:schemeClr val="bg1"/>
                </a:solidFill>
                <a:latin typeface="Arial"/>
                <a:cs typeface="Arial"/>
              </a:rPr>
              <a:t>New</a:t>
            </a:r>
            <a:r>
              <a:rPr sz="1114" spc="-6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114" dirty="0">
                <a:solidFill>
                  <a:schemeClr val="bg1"/>
                </a:solidFill>
                <a:latin typeface="Arial"/>
                <a:cs typeface="Arial"/>
              </a:rPr>
              <a:t>size</a:t>
            </a:r>
            <a:r>
              <a:rPr sz="1114" spc="-6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114" dirty="0">
                <a:solidFill>
                  <a:schemeClr val="bg1"/>
                </a:solidFill>
                <a:latin typeface="Arial"/>
                <a:cs typeface="Arial"/>
              </a:rPr>
              <a:t>is</a:t>
            </a:r>
            <a:r>
              <a:rPr sz="1114" spc="-6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114" spc="27" dirty="0">
                <a:solidFill>
                  <a:schemeClr val="bg1"/>
                </a:solidFill>
                <a:latin typeface="Arial"/>
                <a:cs typeface="Arial"/>
              </a:rPr>
              <a:t>same</a:t>
            </a:r>
            <a:r>
              <a:rPr sz="1114" spc="-6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114" spc="-16" dirty="0">
                <a:solidFill>
                  <a:schemeClr val="bg1"/>
                </a:solidFill>
                <a:latin typeface="Arial"/>
                <a:cs typeface="Arial"/>
              </a:rPr>
              <a:t>as</a:t>
            </a:r>
            <a:r>
              <a:rPr sz="1114" spc="-6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114" spc="55" dirty="0">
                <a:solidFill>
                  <a:schemeClr val="bg1"/>
                </a:solidFill>
                <a:latin typeface="Arial"/>
                <a:cs typeface="Arial"/>
              </a:rPr>
              <a:t>outside</a:t>
            </a:r>
            <a:r>
              <a:rPr sz="1114" spc="-6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114" spc="41" dirty="0">
                <a:solidFill>
                  <a:schemeClr val="bg1"/>
                </a:solidFill>
                <a:latin typeface="Arial"/>
                <a:cs typeface="Arial"/>
              </a:rPr>
              <a:t>numbers</a:t>
            </a:r>
            <a:endParaRPr sz="1114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583317" y="4322463"/>
            <a:ext cx="500812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>
              <a:spcBef>
                <a:spcPts val="55"/>
              </a:spcBef>
              <a:tabLst>
                <a:tab pos="171563" algn="l"/>
                <a:tab pos="408979" algn="l"/>
              </a:tabLst>
            </a:pPr>
            <a:r>
              <a:rPr sz="1114" b="1" spc="-23" dirty="0">
                <a:solidFill>
                  <a:schemeClr val="bg1"/>
                </a:solidFill>
                <a:latin typeface="Helvetica Neue"/>
                <a:cs typeface="Helvetica Neue"/>
              </a:rPr>
              <a:t>+</a:t>
            </a:r>
            <a:r>
              <a:rPr sz="1114" b="1" dirty="0">
                <a:solidFill>
                  <a:schemeClr val="bg1"/>
                </a:solidFill>
                <a:latin typeface="Helvetica Neue"/>
                <a:cs typeface="Helvetica Neue"/>
              </a:rPr>
              <a:t>	</a:t>
            </a:r>
            <a:r>
              <a:rPr sz="1569" spc="-17" baseline="-4830" dirty="0">
                <a:solidFill>
                  <a:schemeClr val="bg1"/>
                </a:solidFill>
                <a:latin typeface="Helvetica Neue"/>
                <a:cs typeface="Helvetica Neue"/>
              </a:rPr>
              <a:t>24</a:t>
            </a:r>
            <a:r>
              <a:rPr sz="1569" baseline="-4830" dirty="0">
                <a:solidFill>
                  <a:schemeClr val="bg1"/>
                </a:solidFill>
                <a:latin typeface="Helvetica Neue"/>
                <a:cs typeface="Helvetica Neue"/>
              </a:rPr>
              <a:t>	</a:t>
            </a:r>
            <a:r>
              <a:rPr sz="1114" b="1" spc="-23" dirty="0">
                <a:solidFill>
                  <a:schemeClr val="bg1"/>
                </a:solidFill>
                <a:latin typeface="Helvetica Neue"/>
                <a:cs typeface="Helvetica Neue"/>
              </a:rPr>
              <a:t>=</a:t>
            </a:r>
            <a:endParaRPr sz="1114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66971" y="1544644"/>
            <a:ext cx="1126393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sz="1114" spc="-5" dirty="0">
                <a:solidFill>
                  <a:schemeClr val="bg1"/>
                </a:solidFill>
                <a:latin typeface="Andale Mono"/>
                <a:cs typeface="Andale Mono"/>
              </a:rPr>
              <a:t>torch.matmul(</a:t>
            </a:r>
            <a:endParaRPr sz="1114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690174" y="3497181"/>
            <a:ext cx="97332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sz="1114" spc="-23" dirty="0">
                <a:solidFill>
                  <a:schemeClr val="bg1"/>
                </a:solidFill>
                <a:latin typeface="Andale Mono"/>
                <a:cs typeface="Andale Mono"/>
              </a:rPr>
              <a:t>,</a:t>
            </a:r>
            <a:endParaRPr sz="1114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11C1DE-E22E-AE88-20B6-2EBB15D51EE0}"/>
              </a:ext>
            </a:extLst>
          </p:cNvPr>
          <p:cNvSpPr txBox="1"/>
          <p:nvPr/>
        </p:nvSpPr>
        <p:spPr>
          <a:xfrm>
            <a:off x="304800" y="285749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Matrix multiplication (dot product)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17E6A16-0C26-6A75-10DC-BD6DFA575DF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6508" y="4716341"/>
            <a:ext cx="822515" cy="25801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52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0A20E8-AD0D-E932-2E9B-595A21A2C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DE80A9D-CE67-6B1E-E4D0-3624E2DE6DCC}"/>
              </a:ext>
            </a:extLst>
          </p:cNvPr>
          <p:cNvSpPr txBox="1">
            <a:spLocks/>
          </p:cNvSpPr>
          <p:nvPr/>
        </p:nvSpPr>
        <p:spPr>
          <a:xfrm>
            <a:off x="482650" y="353798"/>
            <a:ext cx="7495134" cy="531690"/>
          </a:xfrm>
          <a:prstGeom prst="rect">
            <a:avLst/>
          </a:prstGeom>
        </p:spPr>
        <p:txBody>
          <a:bodyPr vert="horz" wrap="square" lIns="0" tIns="27438" rIns="0" bIns="0" rtlCol="0">
            <a:spAutoFit/>
          </a:bodyPr>
          <a:lstStyle>
            <a:lvl1pPr eaLnBrk="1" hangingPunct="1">
              <a:defRPr b="0" i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1pPr>
          </a:lstStyle>
          <a:p>
            <a:pPr marL="9387" marR="7221" lvl="0" indent="0" defTabSz="415869" eaLnBrk="1" fontAlgn="auto" latinLnBrk="0" hangingPunct="1">
              <a:lnSpc>
                <a:spcPct val="100000"/>
              </a:lnSpc>
              <a:spcBef>
                <a:spcPts val="21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3275" b="1" i="0" u="none" strike="noStrike" kern="0" cap="none" spc="20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Supervised learning</a:t>
            </a:r>
            <a:endParaRPr kumimoji="0" lang="en-NZ" sz="3275" b="1" i="0" u="none" strike="noStrike" kern="0" cap="none" spc="-439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B5F218-85A3-72CD-D314-9E7FF18E3E3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6508" y="4716341"/>
            <a:ext cx="822515" cy="258019"/>
          </a:xfrm>
          <a:prstGeom prst="rect">
            <a:avLst/>
          </a:prstGeom>
        </p:spPr>
      </p:pic>
      <p:pic>
        <p:nvPicPr>
          <p:cNvPr id="4" name="Picture 2" descr="What are Neural Networks? - United Kingdom | IBM">
            <a:extLst>
              <a:ext uri="{FF2B5EF4-FFF2-40B4-BE49-F238E27FC236}">
                <a16:creationId xmlns:a16="http://schemas.microsoft.com/office/drawing/2014/main" id="{0B0A762B-AFC5-C14B-C602-A6510DC80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13" t="21704"/>
          <a:stretch/>
        </p:blipFill>
        <p:spPr bwMode="auto">
          <a:xfrm>
            <a:off x="3220435" y="2017262"/>
            <a:ext cx="2661325" cy="165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10">
            <a:extLst>
              <a:ext uri="{FF2B5EF4-FFF2-40B4-BE49-F238E27FC236}">
                <a16:creationId xmlns:a16="http://schemas.microsoft.com/office/drawing/2014/main" id="{85C72977-359C-5C66-6791-0454E6C91910}"/>
              </a:ext>
            </a:extLst>
          </p:cNvPr>
          <p:cNvSpPr txBox="1"/>
          <p:nvPr/>
        </p:nvSpPr>
        <p:spPr>
          <a:xfrm>
            <a:off x="1455745" y="2407194"/>
            <a:ext cx="1663464" cy="866591"/>
          </a:xfrm>
          <a:prstGeom prst="roundRect">
            <a:avLst>
              <a:gd name="adj" fmla="val 2619"/>
            </a:avLst>
          </a:prstGeom>
          <a:noFill/>
        </p:spPr>
        <p:txBody>
          <a:bodyPr vert="horz" wrap="square" lIns="0" tIns="21950" rIns="0" bIns="0" rtlCol="0">
            <a:spAutoFit/>
          </a:bodyPr>
          <a:lstStyle/>
          <a:p>
            <a:pPr marL="5776" marR="0" lvl="0" indent="0" defTabSz="415869" eaLnBrk="1" fontAlgn="auto" latinLnBrk="0" hangingPunct="1">
              <a:lnSpc>
                <a:spcPct val="100000"/>
              </a:lnSpc>
              <a:spcBef>
                <a:spcPts val="17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96" b="0" i="0" u="none" strike="noStrike" kern="0" cap="none" spc="-43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ndale Mono"/>
                <a:cs typeface="Andale Mono"/>
              </a:rPr>
              <a:t>[[116,</a:t>
            </a:r>
            <a:r>
              <a:rPr kumimoji="0" sz="1296" b="0" i="0" u="none" strike="noStrike" kern="0" cap="none" spc="-152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ndale Mono"/>
                <a:cs typeface="Andale Mono"/>
              </a:rPr>
              <a:t> </a:t>
            </a:r>
            <a:r>
              <a:rPr kumimoji="0" sz="1296" b="0" i="0" u="none" strike="noStrike" kern="0" cap="none" spc="-2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ndale Mono"/>
                <a:cs typeface="Andale Mono"/>
              </a:rPr>
              <a:t>78,</a:t>
            </a:r>
            <a:r>
              <a:rPr kumimoji="0" sz="1296" b="0" i="0" u="none" strike="noStrike" kern="0" cap="none" spc="-166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ndale Mono"/>
                <a:cs typeface="Andale Mono"/>
              </a:rPr>
              <a:t> </a:t>
            </a:r>
            <a:r>
              <a:rPr kumimoji="0" sz="1296" b="0" i="0" u="none" strike="noStrike" kern="0" cap="none" spc="-45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ndale Mono"/>
                <a:cs typeface="Andale Mono"/>
              </a:rPr>
              <a:t>15],</a:t>
            </a:r>
            <a:endParaRPr kumimoji="0" sz="1296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ndale Mono"/>
              <a:cs typeface="Andale Mono"/>
            </a:endParaRPr>
          </a:p>
          <a:p>
            <a:pPr marL="5776" marR="0" lvl="0" indent="0" defTabSz="415869" eaLnBrk="1" fontAlgn="auto" latinLnBrk="0" hangingPunct="1">
              <a:lnSpc>
                <a:spcPct val="100000"/>
              </a:lnSpc>
              <a:spcBef>
                <a:spcPts val="1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6" b="0" i="0" u="none" strike="noStrike" kern="0" cap="none" spc="-41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ndale Mono"/>
                <a:cs typeface="Andale Mono"/>
              </a:rPr>
              <a:t> </a:t>
            </a:r>
            <a:r>
              <a:rPr kumimoji="0" sz="1296" b="0" i="0" u="none" strike="noStrike" kern="0" cap="none" spc="-41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ndale Mono"/>
                <a:cs typeface="Andale Mono"/>
              </a:rPr>
              <a:t>[117,</a:t>
            </a:r>
            <a:r>
              <a:rPr kumimoji="0" sz="1296" b="0" i="0" u="none" strike="noStrike" kern="0" cap="none" spc="-155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ndale Mono"/>
                <a:cs typeface="Andale Mono"/>
              </a:rPr>
              <a:t> </a:t>
            </a:r>
            <a:r>
              <a:rPr kumimoji="0" sz="1296" b="0" i="0" u="none" strike="noStrike" kern="0" cap="none" spc="-2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ndale Mono"/>
                <a:cs typeface="Andale Mono"/>
              </a:rPr>
              <a:t>43,</a:t>
            </a:r>
            <a:r>
              <a:rPr kumimoji="0" sz="1296" b="0" i="0" u="none" strike="noStrike" kern="0" cap="none" spc="-159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ndale Mono"/>
                <a:cs typeface="Andale Mono"/>
              </a:rPr>
              <a:t> </a:t>
            </a:r>
            <a:r>
              <a:rPr kumimoji="0" sz="1296" b="0" i="0" u="none" strike="noStrike" kern="0" cap="none" spc="-9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ndale Mono"/>
                <a:cs typeface="Andale Mono"/>
              </a:rPr>
              <a:t>96],</a:t>
            </a:r>
            <a:endParaRPr kumimoji="0" sz="1296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ndale Mono"/>
              <a:cs typeface="Andale Mono"/>
            </a:endParaRPr>
          </a:p>
          <a:p>
            <a:pPr marL="5776" marR="0" lvl="0" indent="0" defTabSz="415869" eaLnBrk="1" fontAlgn="auto" latinLnBrk="0" hangingPunct="1">
              <a:lnSpc>
                <a:spcPct val="100000"/>
              </a:lnSpc>
              <a:spcBef>
                <a:spcPts val="1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6" b="0" i="0" u="none" strike="noStrike" kern="0" cap="none" spc="-41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ndale Mono"/>
                <a:cs typeface="Andale Mono"/>
              </a:rPr>
              <a:t> </a:t>
            </a:r>
            <a:r>
              <a:rPr kumimoji="0" sz="1296" b="0" i="0" u="none" strike="noStrike" kern="0" cap="none" spc="-41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ndale Mono"/>
                <a:cs typeface="Andale Mono"/>
              </a:rPr>
              <a:t>[125,</a:t>
            </a:r>
            <a:r>
              <a:rPr kumimoji="0" sz="1296" b="0" i="0" u="none" strike="noStrike" kern="0" cap="none" spc="-155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ndale Mono"/>
                <a:cs typeface="Andale Mono"/>
              </a:rPr>
              <a:t> </a:t>
            </a:r>
            <a:r>
              <a:rPr kumimoji="0" sz="1296" b="0" i="0" u="none" strike="noStrike" kern="0" cap="none" spc="-2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ndale Mono"/>
                <a:cs typeface="Andale Mono"/>
              </a:rPr>
              <a:t>87,</a:t>
            </a:r>
            <a:r>
              <a:rPr kumimoji="0" sz="1296" b="0" i="0" u="none" strike="noStrike" kern="0" cap="none" spc="-159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ndale Mono"/>
                <a:cs typeface="Andale Mono"/>
              </a:rPr>
              <a:t> </a:t>
            </a:r>
            <a:r>
              <a:rPr kumimoji="0" sz="1296" b="0" i="0" u="none" strike="noStrike" kern="0" cap="none" spc="-9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ndale Mono"/>
                <a:cs typeface="Andale Mono"/>
              </a:rPr>
              <a:t>23],</a:t>
            </a:r>
            <a:endParaRPr kumimoji="0" sz="1296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ndale Mono"/>
              <a:cs typeface="Andale Mono"/>
            </a:endParaRPr>
          </a:p>
          <a:p>
            <a:pPr marL="5776" marR="0" lvl="0" indent="0" defTabSz="415869" eaLnBrk="1" fontAlgn="auto" latinLnBrk="0" hangingPunct="1">
              <a:lnSpc>
                <a:spcPct val="100000"/>
              </a:lnSpc>
              <a:spcBef>
                <a:spcPts val="1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6" b="0" i="0" u="none" strike="noStrike" kern="0" cap="none" spc="-11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ndale Mono"/>
                <a:cs typeface="Andale Mono"/>
              </a:rPr>
              <a:t> </a:t>
            </a:r>
            <a:r>
              <a:rPr kumimoji="0" sz="1296" b="0" i="0" u="none" strike="noStrike" kern="0" cap="none" spc="-11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ndale Mono"/>
                <a:cs typeface="Andale Mono"/>
              </a:rPr>
              <a:t>…,</a:t>
            </a:r>
            <a:endParaRPr kumimoji="0" sz="1296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ndale Mono"/>
              <a:cs typeface="Andale Mono"/>
            </a:endParaRPr>
          </a:p>
        </p:txBody>
      </p:sp>
      <p:sp>
        <p:nvSpPr>
          <p:cNvPr id="6" name="object 11">
            <a:extLst>
              <a:ext uri="{FF2B5EF4-FFF2-40B4-BE49-F238E27FC236}">
                <a16:creationId xmlns:a16="http://schemas.microsoft.com/office/drawing/2014/main" id="{BE5C7C79-E81C-F523-B13A-A2C68088E2C7}"/>
              </a:ext>
            </a:extLst>
          </p:cNvPr>
          <p:cNvSpPr txBox="1"/>
          <p:nvPr/>
        </p:nvSpPr>
        <p:spPr>
          <a:xfrm>
            <a:off x="5980889" y="2407194"/>
            <a:ext cx="2138684" cy="865111"/>
          </a:xfrm>
          <a:prstGeom prst="roundRect">
            <a:avLst>
              <a:gd name="adj" fmla="val 3149"/>
            </a:avLst>
          </a:prstGeom>
          <a:noFill/>
        </p:spPr>
        <p:txBody>
          <a:bodyPr vert="horz" wrap="square" lIns="0" tIns="7798" rIns="0" bIns="0" rtlCol="0">
            <a:spAutoFit/>
          </a:bodyPr>
          <a:lstStyle/>
          <a:p>
            <a:pPr marL="5776" marR="0" lvl="0" indent="0" defTabSz="415869" eaLnBrk="1" fontAlgn="auto" latinLnBrk="0" hangingPunct="1">
              <a:lnSpc>
                <a:spcPct val="100000"/>
              </a:lnSpc>
              <a:spcBef>
                <a:spcPts val="6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96" b="0" i="0" u="none" strike="noStrike" kern="0" cap="none" spc="-5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ndale Mono"/>
                <a:cs typeface="Andale Mono"/>
              </a:rPr>
              <a:t>[[0.983,</a:t>
            </a:r>
            <a:r>
              <a:rPr kumimoji="0" sz="1296" b="0" i="0" u="none" strike="noStrike" kern="0" cap="none" spc="-136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ndale Mono"/>
                <a:cs typeface="Andale Mono"/>
              </a:rPr>
              <a:t> </a:t>
            </a:r>
            <a:r>
              <a:rPr kumimoji="0" sz="1296" b="0" i="0" u="none" strike="noStrike" kern="0" cap="none" spc="-43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ndale Mono"/>
                <a:cs typeface="Andale Mono"/>
              </a:rPr>
              <a:t>0.004,</a:t>
            </a:r>
            <a:r>
              <a:rPr kumimoji="0" sz="1296" b="0" i="0" u="none" strike="noStrike" kern="0" cap="none" spc="-134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ndale Mono"/>
                <a:cs typeface="Andale Mono"/>
              </a:rPr>
              <a:t> </a:t>
            </a:r>
            <a:r>
              <a:rPr kumimoji="0" sz="1296" b="0" i="0" u="none" strike="noStrike" kern="0" cap="none" spc="-52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ndale Mono"/>
                <a:cs typeface="Andale Mono"/>
              </a:rPr>
              <a:t>0.013],</a:t>
            </a:r>
            <a:endParaRPr kumimoji="0" lang="en-US" sz="1296" b="0" i="0" u="none" strike="noStrike" kern="0" cap="none" spc="-52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ndale Mono"/>
              <a:cs typeface="Andale Mono"/>
            </a:endParaRPr>
          </a:p>
          <a:p>
            <a:pPr marL="5776" marR="0" lvl="0" indent="0" defTabSz="415869" eaLnBrk="1" fontAlgn="auto" latinLnBrk="0" hangingPunct="1">
              <a:lnSpc>
                <a:spcPct val="100000"/>
              </a:lnSpc>
              <a:spcBef>
                <a:spcPts val="6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296" b="0" i="0" u="none" strike="noStrike" kern="0" cap="none" spc="-48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ndale Mono"/>
                <a:cs typeface="Andale Mono"/>
              </a:rPr>
              <a:t> [0.110,</a:t>
            </a:r>
            <a:r>
              <a:rPr kumimoji="0" lang="en-NZ" sz="1296" b="0" i="0" u="none" strike="noStrike" kern="0" cap="none" spc="-139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ndale Mono"/>
                <a:cs typeface="Andale Mono"/>
              </a:rPr>
              <a:t> </a:t>
            </a:r>
            <a:r>
              <a:rPr kumimoji="0" lang="en-NZ" sz="1296" b="0" i="0" u="none" strike="noStrike" kern="0" cap="none" spc="-43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ndale Mono"/>
                <a:cs typeface="Andale Mono"/>
              </a:rPr>
              <a:t>0.889,</a:t>
            </a:r>
            <a:r>
              <a:rPr kumimoji="0" lang="en-NZ" sz="1296" b="0" i="0" u="none" strike="noStrike" kern="0" cap="none" spc="-139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ndale Mono"/>
                <a:cs typeface="Andale Mono"/>
              </a:rPr>
              <a:t> </a:t>
            </a:r>
            <a:r>
              <a:rPr kumimoji="0" lang="en-NZ" sz="1296" b="0" i="0" u="none" strike="noStrike" kern="0" cap="none" spc="-52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ndale Mono"/>
                <a:cs typeface="Andale Mono"/>
              </a:rPr>
              <a:t>0.001],</a:t>
            </a:r>
          </a:p>
          <a:p>
            <a:pPr marL="5776" marR="0" lvl="0" indent="0" defTabSz="415869" eaLnBrk="1" fontAlgn="auto" latinLnBrk="0" hangingPunct="1">
              <a:lnSpc>
                <a:spcPct val="100000"/>
              </a:lnSpc>
              <a:spcBef>
                <a:spcPts val="17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296" b="0" i="0" u="none" strike="noStrike" kern="0" cap="none" spc="-48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ndale Mono"/>
                <a:cs typeface="Andale Mono"/>
              </a:rPr>
              <a:t> [0.023,</a:t>
            </a:r>
            <a:r>
              <a:rPr kumimoji="0" lang="en-NZ" sz="1296" b="0" i="0" u="none" strike="noStrike" kern="0" cap="none" spc="-139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ndale Mono"/>
                <a:cs typeface="Andale Mono"/>
              </a:rPr>
              <a:t> </a:t>
            </a:r>
            <a:r>
              <a:rPr kumimoji="0" lang="en-NZ" sz="1296" b="0" i="0" u="none" strike="noStrike" kern="0" cap="none" spc="-43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ndale Mono"/>
                <a:cs typeface="Andale Mono"/>
              </a:rPr>
              <a:t>0.027,</a:t>
            </a:r>
            <a:r>
              <a:rPr kumimoji="0" lang="en-NZ" sz="1296" b="0" i="0" u="none" strike="noStrike" kern="0" cap="none" spc="-139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ndale Mono"/>
                <a:cs typeface="Andale Mono"/>
              </a:rPr>
              <a:t> </a:t>
            </a:r>
            <a:r>
              <a:rPr kumimoji="0" lang="en-NZ" sz="1296" b="0" i="0" u="none" strike="noStrike" kern="0" cap="none" spc="-52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ndale Mono"/>
                <a:cs typeface="Andale Mono"/>
              </a:rPr>
              <a:t>0.985],</a:t>
            </a:r>
            <a:endParaRPr kumimoji="0" lang="en-NZ" sz="1296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ndale Mono"/>
              <a:cs typeface="Andale Mono"/>
            </a:endParaRPr>
          </a:p>
          <a:p>
            <a:pPr marL="5776" marR="0" lvl="0" indent="0" defTabSz="415869" eaLnBrk="1" fontAlgn="auto" latinLnBrk="0" hangingPunct="1">
              <a:lnSpc>
                <a:spcPct val="100000"/>
              </a:lnSpc>
              <a:spcBef>
                <a:spcPts val="1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296" b="0" i="0" u="none" strike="noStrike" kern="0" cap="none" spc="-11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ndale Mono"/>
                <a:cs typeface="Andale Mono"/>
              </a:rPr>
              <a:t> …,</a:t>
            </a:r>
            <a:endParaRPr kumimoji="0" lang="en-NZ" sz="1296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ndale Mono"/>
              <a:cs typeface="Andale Mono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9B093B2-7823-F32E-1CB5-BFF377057907}"/>
              </a:ext>
            </a:extLst>
          </p:cNvPr>
          <p:cNvGrpSpPr/>
          <p:nvPr/>
        </p:nvGrpSpPr>
        <p:grpSpPr>
          <a:xfrm>
            <a:off x="170751" y="2649795"/>
            <a:ext cx="1010632" cy="522419"/>
            <a:chOff x="1409135" y="3200203"/>
            <a:chExt cx="3995363" cy="1824169"/>
          </a:xfrm>
        </p:grpSpPr>
        <p:pic>
          <p:nvPicPr>
            <p:cNvPr id="21" name="object 7">
              <a:extLst>
                <a:ext uri="{FF2B5EF4-FFF2-40B4-BE49-F238E27FC236}">
                  <a16:creationId xmlns:a16="http://schemas.microsoft.com/office/drawing/2014/main" id="{CFDB288E-B043-E837-A907-AD96F3A1611E}"/>
                </a:ext>
              </a:extLst>
            </p:cNvPr>
            <p:cNvPicPr/>
            <p:nvPr/>
          </p:nvPicPr>
          <p:blipFill>
            <a:blip r:embed="rId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09135" y="3200203"/>
              <a:ext cx="1827686" cy="1824169"/>
            </a:xfrm>
            <a:prstGeom prst="rect">
              <a:avLst/>
            </a:prstGeom>
          </p:spPr>
        </p:pic>
        <p:pic>
          <p:nvPicPr>
            <p:cNvPr id="22" name="object 8">
              <a:extLst>
                <a:ext uri="{FF2B5EF4-FFF2-40B4-BE49-F238E27FC236}">
                  <a16:creationId xmlns:a16="http://schemas.microsoft.com/office/drawing/2014/main" id="{BAB20E46-7225-1D8D-37E7-E9C039A77C5B}"/>
                </a:ext>
              </a:extLst>
            </p:cNvPr>
            <p:cNvPicPr/>
            <p:nvPr/>
          </p:nvPicPr>
          <p:blipFill>
            <a:blip r:embed="rId6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652044" y="3275290"/>
              <a:ext cx="1752454" cy="1749082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30DFBB0-052E-1222-18D7-78035A9A5259}"/>
              </a:ext>
            </a:extLst>
          </p:cNvPr>
          <p:cNvSpPr txBox="1"/>
          <p:nvPr/>
        </p:nvSpPr>
        <p:spPr>
          <a:xfrm>
            <a:off x="8218702" y="2720072"/>
            <a:ext cx="822515" cy="344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1586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819" b="0" i="0" u="none" strike="noStrike" kern="0" cap="none" spc="86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 Cut veg…</a:t>
            </a:r>
            <a:endParaRPr kumimoji="0" lang="en-GB" sz="819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420A55A9-3A97-2537-D808-CA3A5A23E484}"/>
              </a:ext>
            </a:extLst>
          </p:cNvPr>
          <p:cNvSpPr txBox="1">
            <a:spLocks/>
          </p:cNvSpPr>
          <p:nvPr/>
        </p:nvSpPr>
        <p:spPr>
          <a:xfrm>
            <a:off x="3505200" y="1447822"/>
            <a:ext cx="1860722" cy="397038"/>
          </a:xfrm>
          <a:prstGeom prst="rect">
            <a:avLst/>
          </a:prstGeom>
        </p:spPr>
        <p:txBody>
          <a:bodyPr vert="horz" wrap="square" lIns="0" tIns="27438" rIns="0" bIns="0" rtlCol="0">
            <a:spAutoFit/>
          </a:bodyPr>
          <a:lstStyle>
            <a:lvl1pPr eaLnBrk="1" hangingPunct="1">
              <a:defRPr b="0" i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1pPr>
          </a:lstStyle>
          <a:p>
            <a:pPr marL="9387" marR="7221" lvl="0" indent="0" algn="l" defTabSz="415869" eaLnBrk="1" fontAlgn="auto" latinLnBrk="0" hangingPunct="1">
              <a:lnSpc>
                <a:spcPct val="100000"/>
              </a:lnSpc>
              <a:spcBef>
                <a:spcPts val="21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200" b="1" i="0" u="none" strike="noStrike" kern="0" cap="none" spc="207" normalizeH="0" baseline="0" noProof="0" dirty="0">
                <a:ln>
                  <a:noFill/>
                </a:ln>
                <a:solidFill>
                  <a:srgbClr val="18E7C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 Initialise with random weights</a:t>
            </a:r>
            <a:endParaRPr kumimoji="0" lang="en-NZ" sz="1200" b="1" i="0" u="none" strike="noStrike" kern="0" cap="none" spc="-439" normalizeH="0" baseline="0" noProof="0" dirty="0">
              <a:ln>
                <a:noFill/>
              </a:ln>
              <a:solidFill>
                <a:srgbClr val="18E7CF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7D9A24F-D23E-7966-2144-755B0B54073C}"/>
              </a:ext>
            </a:extLst>
          </p:cNvPr>
          <p:cNvSpPr txBox="1">
            <a:spLocks/>
          </p:cNvSpPr>
          <p:nvPr/>
        </p:nvSpPr>
        <p:spPr>
          <a:xfrm>
            <a:off x="6119870" y="1566021"/>
            <a:ext cx="1860722" cy="212372"/>
          </a:xfrm>
          <a:prstGeom prst="rect">
            <a:avLst/>
          </a:prstGeom>
        </p:spPr>
        <p:txBody>
          <a:bodyPr vert="horz" wrap="square" lIns="0" tIns="27438" rIns="0" bIns="0" rtlCol="0">
            <a:spAutoFit/>
          </a:bodyPr>
          <a:lstStyle>
            <a:lvl1pPr eaLnBrk="1" hangingPunct="1">
              <a:defRPr b="0" i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1pPr>
          </a:lstStyle>
          <a:p>
            <a:pPr marL="9387" marR="7221" lvl="0" algn="ctr" defTabSz="415869">
              <a:spcBef>
                <a:spcPts val="216"/>
              </a:spcBef>
              <a:defRPr/>
            </a:pPr>
            <a:r>
              <a:rPr lang="en-NZ" sz="1200" b="1" spc="207" dirty="0">
                <a:solidFill>
                  <a:srgbClr val="18E7C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 Show examples</a:t>
            </a:r>
            <a:endParaRPr kumimoji="0" lang="en-NZ" sz="1200" b="1" i="0" u="none" strike="noStrike" kern="0" cap="none" spc="-439" normalizeH="0" baseline="0" noProof="0" dirty="0">
              <a:ln>
                <a:noFill/>
              </a:ln>
              <a:solidFill>
                <a:srgbClr val="18E7CF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1D24C2A-1656-BC59-E111-F45F09BE43B8}"/>
              </a:ext>
            </a:extLst>
          </p:cNvPr>
          <p:cNvGrpSpPr/>
          <p:nvPr/>
        </p:nvGrpSpPr>
        <p:grpSpPr>
          <a:xfrm>
            <a:off x="6665088" y="1844860"/>
            <a:ext cx="770285" cy="397039"/>
            <a:chOff x="1409135" y="3200203"/>
            <a:chExt cx="3995363" cy="1824169"/>
          </a:xfrm>
        </p:grpSpPr>
        <p:pic>
          <p:nvPicPr>
            <p:cNvPr id="10" name="object 7">
              <a:extLst>
                <a:ext uri="{FF2B5EF4-FFF2-40B4-BE49-F238E27FC236}">
                  <a16:creationId xmlns:a16="http://schemas.microsoft.com/office/drawing/2014/main" id="{A4491116-1AE2-DD31-1CFC-22C839A231BE}"/>
                </a:ext>
              </a:extLst>
            </p:cNvPr>
            <p:cNvPicPr/>
            <p:nvPr/>
          </p:nvPicPr>
          <p:blipFill>
            <a:blip r:embed="rId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09135" y="3200203"/>
              <a:ext cx="1827686" cy="1824169"/>
            </a:xfrm>
            <a:prstGeom prst="rect">
              <a:avLst/>
            </a:prstGeom>
          </p:spPr>
        </p:pic>
        <p:pic>
          <p:nvPicPr>
            <p:cNvPr id="11" name="object 8">
              <a:extLst>
                <a:ext uri="{FF2B5EF4-FFF2-40B4-BE49-F238E27FC236}">
                  <a16:creationId xmlns:a16="http://schemas.microsoft.com/office/drawing/2014/main" id="{313FCB41-1130-3FD4-9B9B-537011B904D2}"/>
                </a:ext>
              </a:extLst>
            </p:cNvPr>
            <p:cNvPicPr/>
            <p:nvPr/>
          </p:nvPicPr>
          <p:blipFill>
            <a:blip r:embed="rId6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652044" y="3275290"/>
              <a:ext cx="1752454" cy="1749082"/>
            </a:xfrm>
            <a:prstGeom prst="rect">
              <a:avLst/>
            </a:prstGeom>
          </p:spPr>
        </p:pic>
      </p:grpSp>
      <p:sp>
        <p:nvSpPr>
          <p:cNvPr id="13" name="object 2">
            <a:extLst>
              <a:ext uri="{FF2B5EF4-FFF2-40B4-BE49-F238E27FC236}">
                <a16:creationId xmlns:a16="http://schemas.microsoft.com/office/drawing/2014/main" id="{432BDB83-BD58-951A-4F21-5D4121DCEEA1}"/>
              </a:ext>
            </a:extLst>
          </p:cNvPr>
          <p:cNvSpPr txBox="1">
            <a:spLocks/>
          </p:cNvSpPr>
          <p:nvPr/>
        </p:nvSpPr>
        <p:spPr>
          <a:xfrm>
            <a:off x="6120656" y="3718389"/>
            <a:ext cx="2185144" cy="397038"/>
          </a:xfrm>
          <a:prstGeom prst="rect">
            <a:avLst/>
          </a:prstGeom>
        </p:spPr>
        <p:txBody>
          <a:bodyPr vert="horz" wrap="square" lIns="0" tIns="27438" rIns="0" bIns="0" rtlCol="0">
            <a:spAutoFit/>
          </a:bodyPr>
          <a:lstStyle>
            <a:lvl1pPr eaLnBrk="1" hangingPunct="1">
              <a:defRPr b="0" i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1pPr>
          </a:lstStyle>
          <a:p>
            <a:pPr marL="9387" marR="7221" lvl="0" algn="l" defTabSz="415869">
              <a:spcBef>
                <a:spcPts val="216"/>
              </a:spcBef>
              <a:defRPr/>
            </a:pPr>
            <a:r>
              <a:rPr lang="en-NZ" sz="1200" b="1" spc="207" dirty="0">
                <a:solidFill>
                  <a:srgbClr val="18E7C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 Update representation outputs</a:t>
            </a:r>
            <a:endParaRPr kumimoji="0" lang="en-NZ" sz="1200" b="1" i="0" u="none" strike="noStrike" kern="0" cap="none" spc="-439" normalizeH="0" baseline="0" noProof="0" dirty="0">
              <a:ln>
                <a:noFill/>
              </a:ln>
              <a:solidFill>
                <a:srgbClr val="18E7CF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9F84AB0B-EAB7-3AA8-08D7-A521C751607D}"/>
              </a:ext>
            </a:extLst>
          </p:cNvPr>
          <p:cNvSpPr txBox="1">
            <a:spLocks/>
          </p:cNvSpPr>
          <p:nvPr/>
        </p:nvSpPr>
        <p:spPr>
          <a:xfrm>
            <a:off x="2365953" y="4163623"/>
            <a:ext cx="2185144" cy="397038"/>
          </a:xfrm>
          <a:prstGeom prst="rect">
            <a:avLst/>
          </a:prstGeom>
        </p:spPr>
        <p:txBody>
          <a:bodyPr vert="horz" wrap="square" lIns="0" tIns="27438" rIns="0" bIns="0" rtlCol="0">
            <a:spAutoFit/>
          </a:bodyPr>
          <a:lstStyle>
            <a:lvl1pPr eaLnBrk="1" hangingPunct="1">
              <a:defRPr b="0" i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1pPr>
          </a:lstStyle>
          <a:p>
            <a:pPr marL="9387" marR="7221" lvl="0" algn="l" defTabSz="415869">
              <a:spcBef>
                <a:spcPts val="216"/>
              </a:spcBef>
              <a:defRPr/>
            </a:pPr>
            <a:r>
              <a:rPr lang="en-NZ" sz="1200" b="1" spc="207" dirty="0">
                <a:solidFill>
                  <a:srgbClr val="18E7C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 Repeat with more samples</a:t>
            </a:r>
            <a:endParaRPr kumimoji="0" lang="en-NZ" sz="1200" b="1" i="0" u="none" strike="noStrike" kern="0" cap="none" spc="-439" normalizeH="0" baseline="0" noProof="0" dirty="0">
              <a:ln>
                <a:noFill/>
              </a:ln>
              <a:solidFill>
                <a:srgbClr val="18E7CF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A3E70731-EC25-9641-DDC5-97DBA4EBC40B}"/>
              </a:ext>
            </a:extLst>
          </p:cNvPr>
          <p:cNvSpPr/>
          <p:nvPr/>
        </p:nvSpPr>
        <p:spPr>
          <a:xfrm rot="19930217">
            <a:off x="3963033" y="1074811"/>
            <a:ext cx="2904908" cy="2393294"/>
          </a:xfrm>
          <a:prstGeom prst="arc">
            <a:avLst/>
          </a:prstGeom>
          <a:ln>
            <a:solidFill>
              <a:srgbClr val="18E7C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1D261E2B-6C20-1DC0-44E8-9B69E46B644E}"/>
              </a:ext>
            </a:extLst>
          </p:cNvPr>
          <p:cNvSpPr/>
          <p:nvPr/>
        </p:nvSpPr>
        <p:spPr>
          <a:xfrm rot="5001490">
            <a:off x="4254856" y="1337668"/>
            <a:ext cx="2904908" cy="2393294"/>
          </a:xfrm>
          <a:prstGeom prst="arc">
            <a:avLst>
              <a:gd name="adj1" fmla="val 18364708"/>
              <a:gd name="adj2" fmla="val 19780313"/>
            </a:avLst>
          </a:prstGeom>
          <a:ln>
            <a:solidFill>
              <a:srgbClr val="18E7C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A868B16D-1A1B-9158-01A1-E00D75F49B4B}"/>
              </a:ext>
            </a:extLst>
          </p:cNvPr>
          <p:cNvSpPr/>
          <p:nvPr/>
        </p:nvSpPr>
        <p:spPr>
          <a:xfrm rot="8664654">
            <a:off x="2922126" y="2261152"/>
            <a:ext cx="3851383" cy="2393294"/>
          </a:xfrm>
          <a:prstGeom prst="arc">
            <a:avLst>
              <a:gd name="adj1" fmla="val 14730441"/>
              <a:gd name="adj2" fmla="val 21152414"/>
            </a:avLst>
          </a:prstGeom>
          <a:ln>
            <a:solidFill>
              <a:srgbClr val="18E7C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38648B8E-917B-89B4-E6E2-DC965CF395A7}"/>
              </a:ext>
            </a:extLst>
          </p:cNvPr>
          <p:cNvSpPr/>
          <p:nvPr/>
        </p:nvSpPr>
        <p:spPr>
          <a:xfrm rot="16200000">
            <a:off x="2313575" y="1902148"/>
            <a:ext cx="2904908" cy="2393294"/>
          </a:xfrm>
          <a:prstGeom prst="arc">
            <a:avLst>
              <a:gd name="adj1" fmla="val 13410058"/>
              <a:gd name="adj2" fmla="val 15571506"/>
            </a:avLst>
          </a:prstGeom>
          <a:ln>
            <a:solidFill>
              <a:srgbClr val="18E7C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47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296644"/>
            <a:ext cx="4452429" cy="43847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5776">
              <a:spcBef>
                <a:spcPts val="59"/>
              </a:spcBef>
            </a:pPr>
            <a:r>
              <a:rPr sz="2800" b="1" spc="-284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</a:t>
            </a:r>
            <a:r>
              <a:rPr sz="2800" b="1" spc="107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ensor</a:t>
            </a:r>
            <a:r>
              <a:rPr sz="2800" b="1" spc="-277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sz="2800" b="1" spc="248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attributes</a:t>
            </a:r>
            <a:endParaRPr sz="28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925499"/>
              </p:ext>
            </p:extLst>
          </p:nvPr>
        </p:nvGraphicFramePr>
        <p:xfrm>
          <a:off x="725657" y="1047750"/>
          <a:ext cx="7692686" cy="33514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33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1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3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78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6731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700" spc="260" dirty="0">
                          <a:latin typeface="Arial"/>
                          <a:cs typeface="Arial"/>
                        </a:rPr>
                        <a:t>Attribute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34658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R="13716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700" spc="70" dirty="0">
                          <a:latin typeface="Arial"/>
                          <a:cs typeface="Arial"/>
                        </a:rPr>
                        <a:t>Meaning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34658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R="205104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700" spc="135" dirty="0">
                          <a:latin typeface="Arial"/>
                          <a:cs typeface="Arial"/>
                        </a:rPr>
                        <a:t>Code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34658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78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L="67310" algn="ctr">
                        <a:lnSpc>
                          <a:spcPct val="100000"/>
                        </a:lnSpc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Shape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8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387350" marR="467995" indent="-57785">
                        <a:lnSpc>
                          <a:spcPct val="1094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1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100" dirty="0">
                          <a:latin typeface="Arial"/>
                          <a:cs typeface="Arial"/>
                        </a:rPr>
                        <a:t>length</a:t>
                      </a:r>
                      <a:r>
                        <a:rPr sz="11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80" dirty="0">
                          <a:latin typeface="Arial"/>
                          <a:cs typeface="Arial"/>
                        </a:rPr>
                        <a:t>(number</a:t>
                      </a:r>
                      <a:r>
                        <a:rPr sz="11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16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1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55" dirty="0">
                          <a:latin typeface="Arial"/>
                          <a:cs typeface="Arial"/>
                        </a:rPr>
                        <a:t>elements)</a:t>
                      </a:r>
                      <a:r>
                        <a:rPr sz="11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14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each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16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13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dimensions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16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tensor.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6897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R="205104" algn="ctr">
                        <a:lnSpc>
                          <a:spcPct val="100000"/>
                        </a:lnSpc>
                      </a:pPr>
                      <a:r>
                        <a:rPr sz="1100" spc="-170" dirty="0">
                          <a:latin typeface="Andale Mono"/>
                          <a:cs typeface="Andale Mono"/>
                        </a:rPr>
                        <a:t>tensor.shape</a:t>
                      </a:r>
                      <a:endParaRPr sz="1100">
                        <a:latin typeface="Andale Mono"/>
                        <a:cs typeface="Andale Mono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78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67310" algn="ctr">
                        <a:lnSpc>
                          <a:spcPct val="100000"/>
                        </a:lnSpc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Rank/dimensions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60985" marR="398780" algn="ctr">
                        <a:lnSpc>
                          <a:spcPct val="109400"/>
                        </a:lnSpc>
                        <a:spcBef>
                          <a:spcPts val="58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1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130" dirty="0">
                          <a:latin typeface="Arial"/>
                          <a:cs typeface="Arial"/>
                        </a:rPr>
                        <a:t>total</a:t>
                      </a:r>
                      <a:r>
                        <a:rPr sz="11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95" dirty="0">
                          <a:latin typeface="Arial"/>
                          <a:cs typeface="Arial"/>
                        </a:rPr>
                        <a:t>number</a:t>
                      </a:r>
                      <a:r>
                        <a:rPr sz="11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16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1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80" dirty="0">
                          <a:latin typeface="Arial"/>
                          <a:cs typeface="Arial"/>
                        </a:rPr>
                        <a:t>tensor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dimensions.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9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scalar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has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rank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0,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100" spc="120" dirty="0">
                          <a:latin typeface="Arial"/>
                          <a:cs typeface="Arial"/>
                        </a:rPr>
                        <a:t>vector</a:t>
                      </a:r>
                      <a:r>
                        <a:rPr sz="11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has</a:t>
                      </a:r>
                      <a:r>
                        <a:rPr sz="11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rank</a:t>
                      </a:r>
                      <a:r>
                        <a:rPr sz="11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29" dirty="0">
                          <a:latin typeface="Arial"/>
                          <a:cs typeface="Arial"/>
                        </a:rPr>
                        <a:t>1,</a:t>
                      </a:r>
                      <a:r>
                        <a:rPr sz="11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1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95" dirty="0">
                          <a:latin typeface="Arial"/>
                          <a:cs typeface="Arial"/>
                        </a:rPr>
                        <a:t>matrix</a:t>
                      </a:r>
                      <a:r>
                        <a:rPr sz="11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is</a:t>
                      </a:r>
                      <a:r>
                        <a:rPr sz="11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rank</a:t>
                      </a:r>
                      <a:r>
                        <a:rPr sz="11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2,</a:t>
                      </a:r>
                      <a:r>
                        <a:rPr sz="11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100" spc="90" dirty="0">
                          <a:latin typeface="Arial"/>
                          <a:cs typeface="Arial"/>
                        </a:rPr>
                        <a:t>tensor</a:t>
                      </a:r>
                      <a:r>
                        <a:rPr sz="11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has</a:t>
                      </a:r>
                      <a:r>
                        <a:rPr sz="11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rank</a:t>
                      </a:r>
                      <a:r>
                        <a:rPr sz="11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5" dirty="0">
                          <a:latin typeface="Andale Mono"/>
                          <a:cs typeface="Andale Mono"/>
                        </a:rPr>
                        <a:t>n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3792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R="205104" algn="ctr">
                        <a:lnSpc>
                          <a:spcPct val="100000"/>
                        </a:lnSpc>
                      </a:pPr>
                      <a:r>
                        <a:rPr sz="1100" spc="-235" dirty="0">
                          <a:latin typeface="Andale Mono"/>
                          <a:cs typeface="Andale Mono"/>
                        </a:rPr>
                        <a:t>tensor.ndim</a:t>
                      </a:r>
                      <a:r>
                        <a:rPr sz="1100" spc="-455" dirty="0">
                          <a:latin typeface="Andale Mono"/>
                          <a:cs typeface="Andale Mono"/>
                        </a:rPr>
                        <a:t> </a:t>
                      </a:r>
                      <a:r>
                        <a:rPr sz="1100" spc="-125" dirty="0">
                          <a:latin typeface="Andale Mono"/>
                          <a:cs typeface="Andale Mono"/>
                        </a:rPr>
                        <a:t>or</a:t>
                      </a:r>
                      <a:r>
                        <a:rPr sz="1100" spc="-440" dirty="0">
                          <a:latin typeface="Andale Mono"/>
                          <a:cs typeface="Andale Mono"/>
                        </a:rPr>
                        <a:t> </a:t>
                      </a:r>
                      <a:r>
                        <a:rPr sz="1100" spc="-165" dirty="0">
                          <a:latin typeface="Andale Mono"/>
                          <a:cs typeface="Andale Mono"/>
                        </a:rPr>
                        <a:t>tensor.size()</a:t>
                      </a:r>
                      <a:endParaRPr sz="1100">
                        <a:latin typeface="Andale Mono"/>
                        <a:cs typeface="Andale Mono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78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8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053465" marR="253365" indent="-725170">
                        <a:lnSpc>
                          <a:spcPct val="1094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Speci&lt;c</a:t>
                      </a:r>
                      <a:r>
                        <a:rPr sz="11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axis</a:t>
                      </a:r>
                      <a:r>
                        <a:rPr sz="11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10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11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60" dirty="0">
                          <a:latin typeface="Arial"/>
                          <a:cs typeface="Arial"/>
                        </a:rPr>
                        <a:t>dimension</a:t>
                      </a:r>
                      <a:r>
                        <a:rPr sz="11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(e.g.</a:t>
                      </a:r>
                      <a:r>
                        <a:rPr sz="11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“1st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axis”</a:t>
                      </a:r>
                      <a:r>
                        <a:rPr sz="11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10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11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175" dirty="0">
                          <a:latin typeface="Arial"/>
                          <a:cs typeface="Arial"/>
                        </a:rPr>
                        <a:t>“0th</a:t>
                      </a:r>
                      <a:r>
                        <a:rPr sz="11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50" dirty="0">
                          <a:latin typeface="Arial"/>
                          <a:cs typeface="Arial"/>
                        </a:rPr>
                        <a:t>dimension”)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6897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R="137160" algn="ctr">
                        <a:lnSpc>
                          <a:spcPct val="100000"/>
                        </a:lnSpc>
                      </a:pPr>
                      <a:r>
                        <a:rPr sz="1100" spc="9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1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80" dirty="0">
                          <a:latin typeface="Arial"/>
                          <a:cs typeface="Arial"/>
                        </a:rPr>
                        <a:t>particular</a:t>
                      </a:r>
                      <a:r>
                        <a:rPr sz="11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60" dirty="0">
                          <a:latin typeface="Arial"/>
                          <a:cs typeface="Arial"/>
                        </a:rPr>
                        <a:t>dimension</a:t>
                      </a:r>
                      <a:r>
                        <a:rPr sz="11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16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1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1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tensor.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R="205104" algn="ctr">
                        <a:lnSpc>
                          <a:spcPct val="100000"/>
                        </a:lnSpc>
                      </a:pPr>
                      <a:r>
                        <a:rPr sz="1100" spc="-225" dirty="0">
                          <a:latin typeface="Andale Mono"/>
                          <a:cs typeface="Andale Mono"/>
                        </a:rPr>
                        <a:t>tensor[0],</a:t>
                      </a:r>
                      <a:r>
                        <a:rPr sz="1100" spc="-450" dirty="0">
                          <a:latin typeface="Andale Mono"/>
                          <a:cs typeface="Andale Mono"/>
                        </a:rPr>
                        <a:t> </a:t>
                      </a:r>
                      <a:r>
                        <a:rPr sz="1100" spc="-229" dirty="0">
                          <a:latin typeface="Andale Mono"/>
                          <a:cs typeface="Andale Mono"/>
                        </a:rPr>
                        <a:t>tensor[:,</a:t>
                      </a:r>
                      <a:r>
                        <a:rPr sz="1100" spc="-450" dirty="0">
                          <a:latin typeface="Andale Mono"/>
                          <a:cs typeface="Andale Mono"/>
                        </a:rPr>
                        <a:t> </a:t>
                      </a:r>
                      <a:r>
                        <a:rPr sz="1100" spc="-25" dirty="0">
                          <a:latin typeface="Andale Mono"/>
                          <a:cs typeface="Andale Mono"/>
                        </a:rPr>
                        <a:t>1]…</a:t>
                      </a:r>
                      <a:endParaRPr sz="1100" dirty="0">
                        <a:latin typeface="Andale Mono"/>
                        <a:cs typeface="Andale Mono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1D3BCECA-C639-EF7C-DF21-724064CD4BD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400" y="4705350"/>
            <a:ext cx="836507" cy="30846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5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31777" y="1258167"/>
            <a:ext cx="8680446" cy="3015267"/>
            <a:chOff x="586471" y="3434552"/>
            <a:chExt cx="19084925" cy="6629400"/>
          </a:xfrm>
        </p:grpSpPr>
        <p:sp>
          <p:nvSpPr>
            <p:cNvPr id="4" name="object 4"/>
            <p:cNvSpPr/>
            <p:nvPr/>
          </p:nvSpPr>
          <p:spPr>
            <a:xfrm>
              <a:off x="586471" y="3434552"/>
              <a:ext cx="19084925" cy="6629400"/>
            </a:xfrm>
            <a:custGeom>
              <a:avLst/>
              <a:gdLst/>
              <a:ahLst/>
              <a:cxnLst/>
              <a:rect l="l" t="t" r="r" b="b"/>
              <a:pathLst>
                <a:path w="19084925" h="6629400">
                  <a:moveTo>
                    <a:pt x="17707029" y="0"/>
                  </a:moveTo>
                  <a:lnTo>
                    <a:pt x="1377755" y="0"/>
                  </a:lnTo>
                  <a:lnTo>
                    <a:pt x="1187629" y="1494"/>
                  </a:lnTo>
                  <a:lnTo>
                    <a:pt x="1075257" y="4278"/>
                  </a:lnTo>
                  <a:lnTo>
                    <a:pt x="1023110" y="6437"/>
                  </a:lnTo>
                  <a:lnTo>
                    <a:pt x="973533" y="9209"/>
                  </a:lnTo>
                  <a:lnTo>
                    <a:pt x="926433" y="12670"/>
                  </a:lnTo>
                  <a:lnTo>
                    <a:pt x="881720" y="16898"/>
                  </a:lnTo>
                  <a:lnTo>
                    <a:pt x="839302" y="21968"/>
                  </a:lnTo>
                  <a:lnTo>
                    <a:pt x="799086" y="27959"/>
                  </a:lnTo>
                  <a:lnTo>
                    <a:pt x="760981" y="34945"/>
                  </a:lnTo>
                  <a:lnTo>
                    <a:pt x="690737" y="52214"/>
                  </a:lnTo>
                  <a:lnTo>
                    <a:pt x="627836" y="74387"/>
                  </a:lnTo>
                  <a:lnTo>
                    <a:pt x="580262" y="93205"/>
                  </a:lnTo>
                  <a:lnTo>
                    <a:pt x="534046" y="114497"/>
                  </a:lnTo>
                  <a:lnTo>
                    <a:pt x="489270" y="138185"/>
                  </a:lnTo>
                  <a:lnTo>
                    <a:pt x="446013" y="164188"/>
                  </a:lnTo>
                  <a:lnTo>
                    <a:pt x="404353" y="192427"/>
                  </a:lnTo>
                  <a:lnTo>
                    <a:pt x="364372" y="222823"/>
                  </a:lnTo>
                  <a:lnTo>
                    <a:pt x="326149" y="255294"/>
                  </a:lnTo>
                  <a:lnTo>
                    <a:pt x="289763" y="289763"/>
                  </a:lnTo>
                  <a:lnTo>
                    <a:pt x="255294" y="326149"/>
                  </a:lnTo>
                  <a:lnTo>
                    <a:pt x="222822" y="364372"/>
                  </a:lnTo>
                  <a:lnTo>
                    <a:pt x="192427" y="404354"/>
                  </a:lnTo>
                  <a:lnTo>
                    <a:pt x="164188" y="446013"/>
                  </a:lnTo>
                  <a:lnTo>
                    <a:pt x="138185" y="489270"/>
                  </a:lnTo>
                  <a:lnTo>
                    <a:pt x="114497" y="534047"/>
                  </a:lnTo>
                  <a:lnTo>
                    <a:pt x="93204" y="580262"/>
                  </a:lnTo>
                  <a:lnTo>
                    <a:pt x="74387" y="627836"/>
                  </a:lnTo>
                  <a:lnTo>
                    <a:pt x="52214" y="690737"/>
                  </a:lnTo>
                  <a:lnTo>
                    <a:pt x="34945" y="760981"/>
                  </a:lnTo>
                  <a:lnTo>
                    <a:pt x="27959" y="799086"/>
                  </a:lnTo>
                  <a:lnTo>
                    <a:pt x="21968" y="839302"/>
                  </a:lnTo>
                  <a:lnTo>
                    <a:pt x="16898" y="881720"/>
                  </a:lnTo>
                  <a:lnTo>
                    <a:pt x="12670" y="926433"/>
                  </a:lnTo>
                  <a:lnTo>
                    <a:pt x="9209" y="973533"/>
                  </a:lnTo>
                  <a:lnTo>
                    <a:pt x="6437" y="1023110"/>
                  </a:lnTo>
                  <a:lnTo>
                    <a:pt x="4278" y="1075257"/>
                  </a:lnTo>
                  <a:lnTo>
                    <a:pt x="2656" y="1130067"/>
                  </a:lnTo>
                  <a:lnTo>
                    <a:pt x="1494" y="1187629"/>
                  </a:lnTo>
                  <a:lnTo>
                    <a:pt x="715" y="1248037"/>
                  </a:lnTo>
                  <a:lnTo>
                    <a:pt x="242" y="1311382"/>
                  </a:lnTo>
                  <a:lnTo>
                    <a:pt x="0" y="1377755"/>
                  </a:lnTo>
                  <a:lnTo>
                    <a:pt x="0" y="5251173"/>
                  </a:lnTo>
                  <a:lnTo>
                    <a:pt x="242" y="5317547"/>
                  </a:lnTo>
                  <a:lnTo>
                    <a:pt x="715" y="5380892"/>
                  </a:lnTo>
                  <a:lnTo>
                    <a:pt x="1494" y="5441300"/>
                  </a:lnTo>
                  <a:lnTo>
                    <a:pt x="2656" y="5498862"/>
                  </a:lnTo>
                  <a:lnTo>
                    <a:pt x="4278" y="5553671"/>
                  </a:lnTo>
                  <a:lnTo>
                    <a:pt x="6437" y="5605819"/>
                  </a:lnTo>
                  <a:lnTo>
                    <a:pt x="9209" y="5655396"/>
                  </a:lnTo>
                  <a:lnTo>
                    <a:pt x="12670" y="5702496"/>
                  </a:lnTo>
                  <a:lnTo>
                    <a:pt x="16898" y="5747209"/>
                  </a:lnTo>
                  <a:lnTo>
                    <a:pt x="21968" y="5789627"/>
                  </a:lnTo>
                  <a:lnTo>
                    <a:pt x="27959" y="5829843"/>
                  </a:lnTo>
                  <a:lnTo>
                    <a:pt x="34945" y="5867948"/>
                  </a:lnTo>
                  <a:lnTo>
                    <a:pt x="52214" y="5938191"/>
                  </a:lnTo>
                  <a:lnTo>
                    <a:pt x="74387" y="6001093"/>
                  </a:lnTo>
                  <a:lnTo>
                    <a:pt x="93204" y="6048667"/>
                  </a:lnTo>
                  <a:lnTo>
                    <a:pt x="114497" y="6094882"/>
                  </a:lnTo>
                  <a:lnTo>
                    <a:pt x="138185" y="6139659"/>
                  </a:lnTo>
                  <a:lnTo>
                    <a:pt x="164188" y="6182916"/>
                  </a:lnTo>
                  <a:lnTo>
                    <a:pt x="192427" y="6224575"/>
                  </a:lnTo>
                  <a:lnTo>
                    <a:pt x="222822" y="6264556"/>
                  </a:lnTo>
                  <a:lnTo>
                    <a:pt x="255294" y="6302780"/>
                  </a:lnTo>
                  <a:lnTo>
                    <a:pt x="289763" y="6339166"/>
                  </a:lnTo>
                  <a:lnTo>
                    <a:pt x="326149" y="6373634"/>
                  </a:lnTo>
                  <a:lnTo>
                    <a:pt x="364372" y="6406106"/>
                  </a:lnTo>
                  <a:lnTo>
                    <a:pt x="404353" y="6436502"/>
                  </a:lnTo>
                  <a:lnTo>
                    <a:pt x="446013" y="6464741"/>
                  </a:lnTo>
                  <a:lnTo>
                    <a:pt x="489270" y="6490744"/>
                  </a:lnTo>
                  <a:lnTo>
                    <a:pt x="534046" y="6514432"/>
                  </a:lnTo>
                  <a:lnTo>
                    <a:pt x="580262" y="6535724"/>
                  </a:lnTo>
                  <a:lnTo>
                    <a:pt x="627836" y="6554542"/>
                  </a:lnTo>
                  <a:lnTo>
                    <a:pt x="690737" y="6576715"/>
                  </a:lnTo>
                  <a:lnTo>
                    <a:pt x="760981" y="6593984"/>
                  </a:lnTo>
                  <a:lnTo>
                    <a:pt x="799086" y="6600970"/>
                  </a:lnTo>
                  <a:lnTo>
                    <a:pt x="839302" y="6606961"/>
                  </a:lnTo>
                  <a:lnTo>
                    <a:pt x="881720" y="6612031"/>
                  </a:lnTo>
                  <a:lnTo>
                    <a:pt x="926433" y="6616259"/>
                  </a:lnTo>
                  <a:lnTo>
                    <a:pt x="973533" y="6619720"/>
                  </a:lnTo>
                  <a:lnTo>
                    <a:pt x="1023110" y="6622492"/>
                  </a:lnTo>
                  <a:lnTo>
                    <a:pt x="1075257" y="6624651"/>
                  </a:lnTo>
                  <a:lnTo>
                    <a:pt x="1187629" y="6627435"/>
                  </a:lnTo>
                  <a:lnTo>
                    <a:pt x="1377755" y="6628929"/>
                  </a:lnTo>
                  <a:lnTo>
                    <a:pt x="17707029" y="6628929"/>
                  </a:lnTo>
                  <a:lnTo>
                    <a:pt x="17897155" y="6627435"/>
                  </a:lnTo>
                  <a:lnTo>
                    <a:pt x="18009527" y="6624651"/>
                  </a:lnTo>
                  <a:lnTo>
                    <a:pt x="18061674" y="6622492"/>
                  </a:lnTo>
                  <a:lnTo>
                    <a:pt x="18111252" y="6619720"/>
                  </a:lnTo>
                  <a:lnTo>
                    <a:pt x="18158351" y="6616259"/>
                  </a:lnTo>
                  <a:lnTo>
                    <a:pt x="18203064" y="6612031"/>
                  </a:lnTo>
                  <a:lnTo>
                    <a:pt x="18245483" y="6606961"/>
                  </a:lnTo>
                  <a:lnTo>
                    <a:pt x="18285698" y="6600970"/>
                  </a:lnTo>
                  <a:lnTo>
                    <a:pt x="18323803" y="6593984"/>
                  </a:lnTo>
                  <a:lnTo>
                    <a:pt x="18394047" y="6576715"/>
                  </a:lnTo>
                  <a:lnTo>
                    <a:pt x="18456948" y="6554542"/>
                  </a:lnTo>
                  <a:lnTo>
                    <a:pt x="18504523" y="6535724"/>
                  </a:lnTo>
                  <a:lnTo>
                    <a:pt x="18550739" y="6514432"/>
                  </a:lnTo>
                  <a:lnTo>
                    <a:pt x="18595515" y="6490744"/>
                  </a:lnTo>
                  <a:lnTo>
                    <a:pt x="18638773" y="6464741"/>
                  </a:lnTo>
                  <a:lnTo>
                    <a:pt x="18680432" y="6436502"/>
                  </a:lnTo>
                  <a:lnTo>
                    <a:pt x="18720413" y="6406106"/>
                  </a:lnTo>
                  <a:lnTo>
                    <a:pt x="18758636" y="6373634"/>
                  </a:lnTo>
                  <a:lnTo>
                    <a:pt x="18795021" y="6339166"/>
                  </a:lnTo>
                  <a:lnTo>
                    <a:pt x="18829490" y="6302780"/>
                  </a:lnTo>
                  <a:lnTo>
                    <a:pt x="18861962" y="6264556"/>
                  </a:lnTo>
                  <a:lnTo>
                    <a:pt x="18892357" y="6224575"/>
                  </a:lnTo>
                  <a:lnTo>
                    <a:pt x="18920596" y="6182916"/>
                  </a:lnTo>
                  <a:lnTo>
                    <a:pt x="18946599" y="6139659"/>
                  </a:lnTo>
                  <a:lnTo>
                    <a:pt x="18970287" y="6094882"/>
                  </a:lnTo>
                  <a:lnTo>
                    <a:pt x="18991579" y="6048667"/>
                  </a:lnTo>
                  <a:lnTo>
                    <a:pt x="19010397" y="6001093"/>
                  </a:lnTo>
                  <a:lnTo>
                    <a:pt x="19032570" y="5938191"/>
                  </a:lnTo>
                  <a:lnTo>
                    <a:pt x="19049839" y="5867948"/>
                  </a:lnTo>
                  <a:lnTo>
                    <a:pt x="19056825" y="5829843"/>
                  </a:lnTo>
                  <a:lnTo>
                    <a:pt x="19062816" y="5789627"/>
                  </a:lnTo>
                  <a:lnTo>
                    <a:pt x="19067887" y="5747209"/>
                  </a:lnTo>
                  <a:lnTo>
                    <a:pt x="19072114" y="5702496"/>
                  </a:lnTo>
                  <a:lnTo>
                    <a:pt x="19075576" y="5655396"/>
                  </a:lnTo>
                  <a:lnTo>
                    <a:pt x="19078347" y="5605819"/>
                  </a:lnTo>
                  <a:lnTo>
                    <a:pt x="19080506" y="5553671"/>
                  </a:lnTo>
                  <a:lnTo>
                    <a:pt x="19082128" y="5498862"/>
                  </a:lnTo>
                  <a:lnTo>
                    <a:pt x="19083290" y="5441300"/>
                  </a:lnTo>
                  <a:lnTo>
                    <a:pt x="19084069" y="5380892"/>
                  </a:lnTo>
                  <a:lnTo>
                    <a:pt x="19084542" y="5317547"/>
                  </a:lnTo>
                  <a:lnTo>
                    <a:pt x="19084785" y="5251173"/>
                  </a:lnTo>
                  <a:lnTo>
                    <a:pt x="19084785" y="1377755"/>
                  </a:lnTo>
                  <a:lnTo>
                    <a:pt x="19084542" y="1311382"/>
                  </a:lnTo>
                  <a:lnTo>
                    <a:pt x="19084069" y="1248037"/>
                  </a:lnTo>
                  <a:lnTo>
                    <a:pt x="19083290" y="1187629"/>
                  </a:lnTo>
                  <a:lnTo>
                    <a:pt x="19082128" y="1130067"/>
                  </a:lnTo>
                  <a:lnTo>
                    <a:pt x="19080506" y="1075257"/>
                  </a:lnTo>
                  <a:lnTo>
                    <a:pt x="19078347" y="1023110"/>
                  </a:lnTo>
                  <a:lnTo>
                    <a:pt x="19075576" y="973533"/>
                  </a:lnTo>
                  <a:lnTo>
                    <a:pt x="19072114" y="926433"/>
                  </a:lnTo>
                  <a:lnTo>
                    <a:pt x="19067887" y="881720"/>
                  </a:lnTo>
                  <a:lnTo>
                    <a:pt x="19062816" y="839302"/>
                  </a:lnTo>
                  <a:lnTo>
                    <a:pt x="19056825" y="799086"/>
                  </a:lnTo>
                  <a:lnTo>
                    <a:pt x="19049839" y="760981"/>
                  </a:lnTo>
                  <a:lnTo>
                    <a:pt x="19032570" y="690737"/>
                  </a:lnTo>
                  <a:lnTo>
                    <a:pt x="19010397" y="627836"/>
                  </a:lnTo>
                  <a:lnTo>
                    <a:pt x="18991579" y="580262"/>
                  </a:lnTo>
                  <a:lnTo>
                    <a:pt x="18970287" y="534047"/>
                  </a:lnTo>
                  <a:lnTo>
                    <a:pt x="18946599" y="489270"/>
                  </a:lnTo>
                  <a:lnTo>
                    <a:pt x="18920596" y="446013"/>
                  </a:lnTo>
                  <a:lnTo>
                    <a:pt x="18892357" y="404354"/>
                  </a:lnTo>
                  <a:lnTo>
                    <a:pt x="18861962" y="364372"/>
                  </a:lnTo>
                  <a:lnTo>
                    <a:pt x="18829490" y="326149"/>
                  </a:lnTo>
                  <a:lnTo>
                    <a:pt x="18795021" y="289763"/>
                  </a:lnTo>
                  <a:lnTo>
                    <a:pt x="18758636" y="255294"/>
                  </a:lnTo>
                  <a:lnTo>
                    <a:pt x="18720413" y="222823"/>
                  </a:lnTo>
                  <a:lnTo>
                    <a:pt x="18680432" y="192427"/>
                  </a:lnTo>
                  <a:lnTo>
                    <a:pt x="18638773" y="164188"/>
                  </a:lnTo>
                  <a:lnTo>
                    <a:pt x="18595515" y="138185"/>
                  </a:lnTo>
                  <a:lnTo>
                    <a:pt x="18550739" y="114497"/>
                  </a:lnTo>
                  <a:lnTo>
                    <a:pt x="18504523" y="93205"/>
                  </a:lnTo>
                  <a:lnTo>
                    <a:pt x="18456948" y="74387"/>
                  </a:lnTo>
                  <a:lnTo>
                    <a:pt x="18394047" y="52214"/>
                  </a:lnTo>
                  <a:lnTo>
                    <a:pt x="18323803" y="34945"/>
                  </a:lnTo>
                  <a:lnTo>
                    <a:pt x="18285698" y="27959"/>
                  </a:lnTo>
                  <a:lnTo>
                    <a:pt x="18245483" y="21968"/>
                  </a:lnTo>
                  <a:lnTo>
                    <a:pt x="18203064" y="16898"/>
                  </a:lnTo>
                  <a:lnTo>
                    <a:pt x="18158351" y="12670"/>
                  </a:lnTo>
                  <a:lnTo>
                    <a:pt x="18111252" y="9209"/>
                  </a:lnTo>
                  <a:lnTo>
                    <a:pt x="18061674" y="6437"/>
                  </a:lnTo>
                  <a:lnTo>
                    <a:pt x="18009527" y="4278"/>
                  </a:lnTo>
                  <a:lnTo>
                    <a:pt x="17897155" y="1494"/>
                  </a:lnTo>
                  <a:lnTo>
                    <a:pt x="17707029" y="0"/>
                  </a:lnTo>
                  <a:close/>
                </a:path>
              </a:pathLst>
            </a:custGeom>
            <a:solidFill>
              <a:srgbClr val="F0F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5116" y="3908058"/>
              <a:ext cx="18433868" cy="5701051"/>
            </a:xfrm>
            <a:prstGeom prst="rect">
              <a:avLst/>
            </a:prstGeom>
          </p:spPr>
        </p:pic>
      </p:grpSp>
      <p:sp>
        <p:nvSpPr>
          <p:cNvPr id="8" name="object 2">
            <a:extLst>
              <a:ext uri="{FF2B5EF4-FFF2-40B4-BE49-F238E27FC236}">
                <a16:creationId xmlns:a16="http://schemas.microsoft.com/office/drawing/2014/main" id="{4D9469F6-D64F-43B4-C8C7-DDBA3D7FEE7F}"/>
              </a:ext>
            </a:extLst>
          </p:cNvPr>
          <p:cNvSpPr txBox="1">
            <a:spLocks/>
          </p:cNvSpPr>
          <p:nvPr/>
        </p:nvSpPr>
        <p:spPr>
          <a:xfrm>
            <a:off x="586617" y="287586"/>
            <a:ext cx="7095239" cy="621779"/>
          </a:xfrm>
          <a:prstGeom prst="rect">
            <a:avLst/>
          </a:prstGeom>
        </p:spPr>
        <p:txBody>
          <a:bodyPr vert="horz" wrap="square" lIns="0" tIns="27438" rIns="0" bIns="0" rtlCol="0">
            <a:spAutoFit/>
          </a:bodyPr>
          <a:lstStyle>
            <a:lvl1pPr eaLnBrk="1" hangingPunct="1"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1pPr>
          </a:lstStyle>
          <a:p>
            <a:pPr marL="181961" marR="2311" indent="-176473">
              <a:lnSpc>
                <a:spcPts val="5062"/>
              </a:lnSpc>
              <a:spcBef>
                <a:spcPts val="216"/>
              </a:spcBef>
            </a:pPr>
            <a:r>
              <a:rPr lang="en-NZ" sz="3275" b="1" spc="23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What</a:t>
            </a:r>
            <a:r>
              <a:rPr lang="en-NZ" sz="3275" b="1" spc="-448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NZ" sz="3275" b="1" spc="25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are</a:t>
            </a:r>
            <a:r>
              <a:rPr lang="en-NZ" sz="3275" b="1" spc="-446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NZ" sz="3275" b="1" spc="186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en-NZ" sz="3275" b="1" spc="-446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NZ" sz="3275" b="1" spc="14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going</a:t>
            </a:r>
            <a:r>
              <a:rPr lang="en-NZ" sz="3275" b="1" spc="-448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NZ" sz="3275" b="1" spc="359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 </a:t>
            </a:r>
            <a:r>
              <a:rPr lang="en-NZ" sz="3275" b="1" spc="102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cover?</a:t>
            </a:r>
            <a:endParaRPr lang="en-NZ" sz="3275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31710E-5ADB-DA97-09D1-B362E48A41A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6508" y="4716341"/>
            <a:ext cx="822515" cy="2580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732991-90FC-9A0C-8C2D-A365189C073D}"/>
              </a:ext>
            </a:extLst>
          </p:cNvPr>
          <p:cNvSpPr txBox="1"/>
          <p:nvPr/>
        </p:nvSpPr>
        <p:spPr>
          <a:xfrm>
            <a:off x="231777" y="4855914"/>
            <a:ext cx="31210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Source https://</a:t>
            </a:r>
            <a:r>
              <a:rPr lang="en-GB" sz="8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github.com</a:t>
            </a:r>
            <a:r>
              <a:rPr lang="en-GB" sz="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</a:t>
            </a:r>
            <a:r>
              <a:rPr lang="en-GB" sz="8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mrdbourke</a:t>
            </a:r>
            <a:r>
              <a:rPr lang="en-GB" sz="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</a:t>
            </a:r>
            <a:r>
              <a:rPr lang="en-GB" sz="8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pytorch</a:t>
            </a:r>
            <a:r>
              <a:rPr lang="en-GB" sz="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-deep-learning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52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4BC5C2-4A3B-973A-D659-7C78400AB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F0DF8C-16C1-F646-6362-529311D120A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6477" y="4716322"/>
            <a:ext cx="822508" cy="258017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B5451DCC-71DD-50DD-FEE6-D18C0290B0DF}"/>
              </a:ext>
            </a:extLst>
          </p:cNvPr>
          <p:cNvSpPr txBox="1">
            <a:spLocks/>
          </p:cNvSpPr>
          <p:nvPr/>
        </p:nvSpPr>
        <p:spPr>
          <a:xfrm>
            <a:off x="551996" y="561749"/>
            <a:ext cx="6922145" cy="633256"/>
          </a:xfrm>
          <a:prstGeom prst="rect">
            <a:avLst/>
          </a:prstGeom>
        </p:spPr>
        <p:txBody>
          <a:bodyPr vert="horz" wrap="square" lIns="0" tIns="27438" rIns="0" bIns="0" rtlCol="0">
            <a:spAutoFit/>
          </a:bodyPr>
          <a:lstStyle>
            <a:lvl1pPr eaLnBrk="1" hangingPunct="1">
              <a:defRPr b="0" i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1pPr>
          </a:lstStyle>
          <a:p>
            <a:pPr marL="181960" marR="2311" indent="-176472" defTabSz="415866">
              <a:lnSpc>
                <a:spcPts val="5061"/>
              </a:lnSpc>
              <a:spcBef>
                <a:spcPts val="216"/>
              </a:spcBef>
            </a:pPr>
            <a:r>
              <a:rPr lang="en-NZ" sz="3639" b="1" spc="23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Resources</a:t>
            </a:r>
            <a:endParaRPr lang="en-NZ" sz="3639" b="1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D2CF3D-9BD9-466C-CE89-FF5FC410A056}"/>
              </a:ext>
            </a:extLst>
          </p:cNvPr>
          <p:cNvSpPr txBox="1"/>
          <p:nvPr/>
        </p:nvSpPr>
        <p:spPr>
          <a:xfrm>
            <a:off x="3680467" y="2942725"/>
            <a:ext cx="1783065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15866"/>
            <a:r>
              <a:rPr lang="en-GB" sz="1620" dirty="0">
                <a:solidFill>
                  <a:prstClr val="whit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Google’s in-built native LLM</a:t>
            </a:r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4A8DF875-5532-9CB8-5B6F-18F1E13C3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800" y="1976605"/>
            <a:ext cx="1214398" cy="44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1D8DAE4-CD08-3262-8B1C-5CE225AFFDEB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8441" y="1922751"/>
            <a:ext cx="548635" cy="6629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EB29E7-59BC-4B5B-26FD-E99E1DB1497C}"/>
              </a:ext>
            </a:extLst>
          </p:cNvPr>
          <p:cNvSpPr txBox="1"/>
          <p:nvPr/>
        </p:nvSpPr>
        <p:spPr>
          <a:xfrm>
            <a:off x="5737850" y="2942725"/>
            <a:ext cx="2229817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22963"/>
            <a:r>
              <a:rPr lang="en-GB" sz="1620" dirty="0">
                <a:solidFill>
                  <a:prstClr val="whit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https://</a:t>
            </a:r>
            <a:r>
              <a:rPr lang="en-GB" sz="1620" dirty="0" err="1">
                <a:solidFill>
                  <a:prstClr val="whit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pytorch.org</a:t>
            </a:r>
            <a:r>
              <a:rPr lang="en-GB" sz="1620" dirty="0">
                <a:solidFill>
                  <a:prstClr val="whit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EDF2B-E2A0-01FC-BDF5-CCB910B45C1E}"/>
              </a:ext>
            </a:extLst>
          </p:cNvPr>
          <p:cNvSpPr txBox="1"/>
          <p:nvPr/>
        </p:nvSpPr>
        <p:spPr>
          <a:xfrm>
            <a:off x="1176333" y="2942725"/>
            <a:ext cx="178306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15866"/>
            <a:r>
              <a:rPr lang="en-GB" sz="1620" dirty="0">
                <a:solidFill>
                  <a:prstClr val="whit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Course tutors</a:t>
            </a:r>
          </a:p>
        </p:txBody>
      </p:sp>
      <p:pic>
        <p:nvPicPr>
          <p:cNvPr id="13" name="Graphic 12" descr="Raised hand outline">
            <a:extLst>
              <a:ext uri="{FF2B5EF4-FFF2-40B4-BE49-F238E27FC236}">
                <a16:creationId xmlns:a16="http://schemas.microsoft.com/office/drawing/2014/main" id="{8DD37F9B-06C9-62E2-2614-672688285A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42604" y="1842742"/>
            <a:ext cx="822953" cy="82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004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5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3DAE385-7905-8435-F4BD-E94F1DAE7A34}"/>
              </a:ext>
            </a:extLst>
          </p:cNvPr>
          <p:cNvSpPr txBox="1"/>
          <p:nvPr/>
        </p:nvSpPr>
        <p:spPr>
          <a:xfrm>
            <a:off x="592774" y="1863133"/>
            <a:ext cx="7961287" cy="1383293"/>
          </a:xfrm>
          <a:prstGeom prst="rect">
            <a:avLst/>
          </a:prstGeom>
        </p:spPr>
        <p:txBody>
          <a:bodyPr vert="horz" wrap="square" lIns="0" tIns="74515" rIns="0" bIns="0" rtlCol="0">
            <a:spAutoFit/>
          </a:bodyPr>
          <a:lstStyle/>
          <a:p>
            <a:pPr marL="5776" marR="4621" algn="l">
              <a:lnSpc>
                <a:spcPts val="3421"/>
              </a:lnSpc>
              <a:spcBef>
                <a:spcPts val="587"/>
              </a:spcBef>
            </a:pPr>
            <a:r>
              <a:rPr sz="3275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Machine</a:t>
            </a:r>
            <a:r>
              <a:rPr sz="3275" b="1" spc="-318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sz="3275" b="1" spc="43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learning</a:t>
            </a:r>
            <a:r>
              <a:rPr sz="3275" b="1" spc="-316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sz="3275" b="1" spc="-48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sz="3275" b="1" spc="-316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sz="3275" b="1" spc="114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turning</a:t>
            </a:r>
            <a:r>
              <a:rPr sz="3275" b="1" spc="-318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sz="3275" b="1" spc="89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things</a:t>
            </a:r>
            <a:r>
              <a:rPr sz="3275" b="1" spc="-316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sz="3275" b="1" spc="25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(data) </a:t>
            </a:r>
            <a:r>
              <a:rPr sz="3275" b="1" spc="13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into</a:t>
            </a:r>
            <a:r>
              <a:rPr sz="3275" b="1" spc="-337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sz="3275" b="1" spc="64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numbers</a:t>
            </a:r>
            <a:r>
              <a:rPr sz="3275" b="1" spc="-337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sz="3275" b="1" spc="64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and</a:t>
            </a:r>
            <a:r>
              <a:rPr sz="3275" b="1" spc="-334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sz="3275" b="1" spc="107" dirty="0">
                <a:solidFill>
                  <a:srgbClr val="18E7C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finding</a:t>
            </a:r>
            <a:r>
              <a:rPr sz="3275" b="1" spc="-337" dirty="0">
                <a:solidFill>
                  <a:srgbClr val="18E7C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sz="3275" b="1" spc="109" dirty="0">
                <a:solidFill>
                  <a:srgbClr val="18E7C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patterns</a:t>
            </a:r>
            <a:r>
              <a:rPr sz="3275" b="1" spc="-334" dirty="0">
                <a:solidFill>
                  <a:srgbClr val="18E7C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sz="3275" b="1" spc="43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</a:t>
            </a:r>
            <a:r>
              <a:rPr sz="3275" b="1" spc="-337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sz="3275" b="1" spc="89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those </a:t>
            </a:r>
            <a:r>
              <a:rPr sz="3275" b="1" spc="25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numbers.</a:t>
            </a:r>
            <a:endParaRPr sz="3275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040C335B-ADAC-A656-5282-0023A478B8CE}"/>
              </a:ext>
            </a:extLst>
          </p:cNvPr>
          <p:cNvSpPr txBox="1"/>
          <p:nvPr/>
        </p:nvSpPr>
        <p:spPr>
          <a:xfrm>
            <a:off x="4468025" y="3683537"/>
            <a:ext cx="3015845" cy="1019665"/>
          </a:xfrm>
          <a:prstGeom prst="rect">
            <a:avLst/>
          </a:prstGeom>
        </p:spPr>
        <p:txBody>
          <a:bodyPr vert="horz" wrap="square" lIns="0" tIns="5488" rIns="0" bIns="0" rtlCol="0">
            <a:spAutoFit/>
          </a:bodyPr>
          <a:lstStyle/>
          <a:p>
            <a:pPr marL="5776" marR="527398">
              <a:lnSpc>
                <a:spcPct val="114500"/>
              </a:lnSpc>
              <a:spcBef>
                <a:spcPts val="43"/>
              </a:spcBef>
            </a:pPr>
            <a:r>
              <a:rPr sz="145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455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5" spc="77" dirty="0">
                <a:solidFill>
                  <a:srgbClr val="FFFFFF"/>
                </a:solidFill>
                <a:latin typeface="Arial"/>
                <a:cs typeface="Arial"/>
              </a:rPr>
              <a:t>computer</a:t>
            </a:r>
            <a:r>
              <a:rPr sz="1455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5" spc="34" dirty="0">
                <a:solidFill>
                  <a:srgbClr val="FFFFFF"/>
                </a:solidFill>
                <a:latin typeface="Arial"/>
                <a:cs typeface="Arial"/>
              </a:rPr>
              <a:t>does</a:t>
            </a:r>
            <a:r>
              <a:rPr sz="1455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5" spc="39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1455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5" spc="57" dirty="0">
                <a:solidFill>
                  <a:srgbClr val="FFFFFF"/>
                </a:solidFill>
                <a:latin typeface="Arial"/>
                <a:cs typeface="Arial"/>
              </a:rPr>
              <a:t>part. </a:t>
            </a:r>
            <a:r>
              <a:rPr sz="1455" spc="-9" dirty="0">
                <a:solidFill>
                  <a:srgbClr val="FFFFFF"/>
                </a:solidFill>
                <a:latin typeface="Arial"/>
                <a:cs typeface="Arial"/>
              </a:rPr>
              <a:t>How?</a:t>
            </a:r>
            <a:endParaRPr sz="1455" dirty="0">
              <a:latin typeface="Arial"/>
              <a:cs typeface="Arial"/>
            </a:endParaRPr>
          </a:p>
          <a:p>
            <a:pPr marL="10686">
              <a:spcBef>
                <a:spcPts val="307"/>
              </a:spcBef>
            </a:pPr>
            <a:r>
              <a:rPr sz="1455" spc="48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r>
              <a:rPr sz="1455" spc="-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5" spc="27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1455" spc="-8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5" spc="34" dirty="0">
                <a:solidFill>
                  <a:srgbClr val="FFFFFF"/>
                </a:solidFill>
                <a:latin typeface="Arial"/>
                <a:cs typeface="Arial"/>
              </a:rPr>
              <a:t>math.</a:t>
            </a:r>
            <a:endParaRPr sz="1455" dirty="0">
              <a:latin typeface="Arial"/>
              <a:cs typeface="Arial"/>
            </a:endParaRPr>
          </a:p>
          <a:p>
            <a:pPr marL="10686">
              <a:spcBef>
                <a:spcPts val="143"/>
              </a:spcBef>
            </a:pPr>
            <a:r>
              <a:rPr sz="1455" dirty="0">
                <a:solidFill>
                  <a:srgbClr val="FFFFFF"/>
                </a:solidFill>
                <a:latin typeface="Arial"/>
                <a:cs typeface="Arial"/>
              </a:rPr>
              <a:t>We’re</a:t>
            </a:r>
            <a:r>
              <a:rPr sz="1455" spc="-6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5" spc="57" dirty="0">
                <a:solidFill>
                  <a:srgbClr val="FFFFFF"/>
                </a:solidFill>
                <a:latin typeface="Arial"/>
                <a:cs typeface="Arial"/>
              </a:rPr>
              <a:t>going</a:t>
            </a:r>
            <a:r>
              <a:rPr sz="1455" spc="-6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5" spc="118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455" spc="-6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5" spc="64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1455" spc="-6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5" spc="66" dirty="0">
                <a:solidFill>
                  <a:srgbClr val="FFFFFF"/>
                </a:solidFill>
                <a:latin typeface="Arial"/>
                <a:cs typeface="Arial"/>
              </a:rPr>
              <a:t>writing</a:t>
            </a:r>
            <a:r>
              <a:rPr sz="1455" spc="-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5" spc="8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455" spc="-6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5" spc="32" dirty="0">
                <a:solidFill>
                  <a:srgbClr val="FFFFFF"/>
                </a:solidFill>
                <a:latin typeface="Arial"/>
                <a:cs typeface="Arial"/>
              </a:rPr>
              <a:t>code.</a:t>
            </a:r>
            <a:endParaRPr sz="1455" dirty="0">
              <a:latin typeface="Arial"/>
              <a:cs typeface="Arial"/>
            </a:endParaRPr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BA1FD59A-7789-260A-AC7B-8B59489DC126}"/>
              </a:ext>
            </a:extLst>
          </p:cNvPr>
          <p:cNvGrpSpPr/>
          <p:nvPr/>
        </p:nvGrpSpPr>
        <p:grpSpPr>
          <a:xfrm>
            <a:off x="6262488" y="2813759"/>
            <a:ext cx="1006244" cy="976785"/>
            <a:chOff x="13768775" y="6186758"/>
            <a:chExt cx="2212340" cy="2147570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84F76D93-B280-C4FD-27EA-36C1C7B2A159}"/>
                </a:ext>
              </a:extLst>
            </p:cNvPr>
            <p:cNvSpPr/>
            <p:nvPr/>
          </p:nvSpPr>
          <p:spPr>
            <a:xfrm>
              <a:off x="13851567" y="6228850"/>
              <a:ext cx="2118995" cy="2094864"/>
            </a:xfrm>
            <a:custGeom>
              <a:avLst/>
              <a:gdLst/>
              <a:ahLst/>
              <a:cxnLst/>
              <a:rect l="l" t="t" r="r" b="b"/>
              <a:pathLst>
                <a:path w="2118994" h="2094865">
                  <a:moveTo>
                    <a:pt x="0" y="0"/>
                  </a:moveTo>
                  <a:lnTo>
                    <a:pt x="74177" y="32393"/>
                  </a:lnTo>
                  <a:lnTo>
                    <a:pt x="137724" y="60790"/>
                  </a:lnTo>
                  <a:lnTo>
                    <a:pt x="200269" y="89309"/>
                  </a:lnTo>
                  <a:lnTo>
                    <a:pt x="261809" y="117949"/>
                  </a:lnTo>
                  <a:lnTo>
                    <a:pt x="322347" y="146711"/>
                  </a:lnTo>
                  <a:lnTo>
                    <a:pt x="381881" y="175594"/>
                  </a:lnTo>
                  <a:lnTo>
                    <a:pt x="440413" y="204598"/>
                  </a:lnTo>
                  <a:lnTo>
                    <a:pt x="497940" y="233725"/>
                  </a:lnTo>
                  <a:lnTo>
                    <a:pt x="554465" y="262973"/>
                  </a:lnTo>
                  <a:lnTo>
                    <a:pt x="609986" y="292342"/>
                  </a:lnTo>
                  <a:lnTo>
                    <a:pt x="664505" y="321833"/>
                  </a:lnTo>
                  <a:lnTo>
                    <a:pt x="718020" y="351445"/>
                  </a:lnTo>
                  <a:lnTo>
                    <a:pt x="770531" y="381179"/>
                  </a:lnTo>
                  <a:lnTo>
                    <a:pt x="822040" y="411035"/>
                  </a:lnTo>
                  <a:lnTo>
                    <a:pt x="872545" y="441012"/>
                  </a:lnTo>
                  <a:lnTo>
                    <a:pt x="922047" y="471110"/>
                  </a:lnTo>
                  <a:lnTo>
                    <a:pt x="970546" y="501331"/>
                  </a:lnTo>
                  <a:lnTo>
                    <a:pt x="1018041" y="531672"/>
                  </a:lnTo>
                  <a:lnTo>
                    <a:pt x="1064534" y="562136"/>
                  </a:lnTo>
                  <a:lnTo>
                    <a:pt x="1110023" y="592720"/>
                  </a:lnTo>
                  <a:lnTo>
                    <a:pt x="1154508" y="623427"/>
                  </a:lnTo>
                  <a:lnTo>
                    <a:pt x="1197991" y="654255"/>
                  </a:lnTo>
                  <a:lnTo>
                    <a:pt x="1240470" y="685204"/>
                  </a:lnTo>
                  <a:lnTo>
                    <a:pt x="1281946" y="716275"/>
                  </a:lnTo>
                  <a:lnTo>
                    <a:pt x="1322419" y="747468"/>
                  </a:lnTo>
                  <a:lnTo>
                    <a:pt x="1361889" y="778782"/>
                  </a:lnTo>
                  <a:lnTo>
                    <a:pt x="1400355" y="810217"/>
                  </a:lnTo>
                  <a:lnTo>
                    <a:pt x="1437819" y="841774"/>
                  </a:lnTo>
                  <a:lnTo>
                    <a:pt x="1474279" y="873453"/>
                  </a:lnTo>
                  <a:lnTo>
                    <a:pt x="1509735" y="905253"/>
                  </a:lnTo>
                  <a:lnTo>
                    <a:pt x="1544189" y="937175"/>
                  </a:lnTo>
                  <a:lnTo>
                    <a:pt x="1577639" y="969219"/>
                  </a:lnTo>
                  <a:lnTo>
                    <a:pt x="1610086" y="1001383"/>
                  </a:lnTo>
                  <a:lnTo>
                    <a:pt x="1641530" y="1033670"/>
                  </a:lnTo>
                  <a:lnTo>
                    <a:pt x="1671971" y="1066078"/>
                  </a:lnTo>
                  <a:lnTo>
                    <a:pt x="1701408" y="1098607"/>
                  </a:lnTo>
                  <a:lnTo>
                    <a:pt x="1729842" y="1131259"/>
                  </a:lnTo>
                  <a:lnTo>
                    <a:pt x="1757273" y="1164031"/>
                  </a:lnTo>
                  <a:lnTo>
                    <a:pt x="1783701" y="1196925"/>
                  </a:lnTo>
                  <a:lnTo>
                    <a:pt x="1809125" y="1229941"/>
                  </a:lnTo>
                  <a:lnTo>
                    <a:pt x="1833547" y="1263078"/>
                  </a:lnTo>
                  <a:lnTo>
                    <a:pt x="1856965" y="1296337"/>
                  </a:lnTo>
                  <a:lnTo>
                    <a:pt x="1879380" y="1329718"/>
                  </a:lnTo>
                  <a:lnTo>
                    <a:pt x="1900791" y="1363220"/>
                  </a:lnTo>
                  <a:lnTo>
                    <a:pt x="1921200" y="1396843"/>
                  </a:lnTo>
                  <a:lnTo>
                    <a:pt x="1940605" y="1430588"/>
                  </a:lnTo>
                  <a:lnTo>
                    <a:pt x="1959007" y="1464455"/>
                  </a:lnTo>
                  <a:lnTo>
                    <a:pt x="1976406" y="1498443"/>
                  </a:lnTo>
                  <a:lnTo>
                    <a:pt x="2008193" y="1566784"/>
                  </a:lnTo>
                  <a:lnTo>
                    <a:pt x="2035968" y="1635611"/>
                  </a:lnTo>
                  <a:lnTo>
                    <a:pt x="2059731" y="1704925"/>
                  </a:lnTo>
                  <a:lnTo>
                    <a:pt x="2079480" y="1774724"/>
                  </a:lnTo>
                  <a:lnTo>
                    <a:pt x="2095216" y="1845010"/>
                  </a:lnTo>
                  <a:lnTo>
                    <a:pt x="2106940" y="1915782"/>
                  </a:lnTo>
                  <a:lnTo>
                    <a:pt x="2114651" y="1987041"/>
                  </a:lnTo>
                  <a:lnTo>
                    <a:pt x="2118349" y="2058785"/>
                  </a:lnTo>
                  <a:lnTo>
                    <a:pt x="2118693" y="209484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9085262C-82F7-7783-AF4B-583B0D119484}"/>
                </a:ext>
              </a:extLst>
            </p:cNvPr>
            <p:cNvSpPr/>
            <p:nvPr/>
          </p:nvSpPr>
          <p:spPr>
            <a:xfrm>
              <a:off x="13768775" y="6186758"/>
              <a:ext cx="112395" cy="92710"/>
            </a:xfrm>
            <a:custGeom>
              <a:avLst/>
              <a:gdLst/>
              <a:ahLst/>
              <a:cxnLst/>
              <a:rect l="l" t="t" r="r" b="b"/>
              <a:pathLst>
                <a:path w="112394" h="92710">
                  <a:moveTo>
                    <a:pt x="112185" y="0"/>
                  </a:moveTo>
                  <a:lnTo>
                    <a:pt x="0" y="6675"/>
                  </a:lnTo>
                  <a:lnTo>
                    <a:pt x="72647" y="92420"/>
                  </a:lnTo>
                  <a:lnTo>
                    <a:pt x="1121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943F906-B7E9-339A-DFDF-BD7B255C7AE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6509" y="4716341"/>
            <a:ext cx="822515" cy="25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798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5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C98E85-48C1-3DDC-1C6D-DE5E99D4764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6477" y="4716322"/>
            <a:ext cx="822508" cy="2580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10B47D-E001-792C-A3B3-BC6CC1541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537" y="0"/>
            <a:ext cx="420292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443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52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EC5979-9D1D-4AE5-7B00-017299214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7C30B58-B9C0-A97E-4EE6-D1A461E363D3}"/>
              </a:ext>
            </a:extLst>
          </p:cNvPr>
          <p:cNvSpPr txBox="1">
            <a:spLocks/>
          </p:cNvSpPr>
          <p:nvPr/>
        </p:nvSpPr>
        <p:spPr>
          <a:xfrm>
            <a:off x="690310" y="2155855"/>
            <a:ext cx="6922145" cy="633256"/>
          </a:xfrm>
          <a:prstGeom prst="rect">
            <a:avLst/>
          </a:prstGeom>
        </p:spPr>
        <p:txBody>
          <a:bodyPr vert="horz" wrap="square" lIns="0" tIns="27438" rIns="0" bIns="0" rtlCol="0">
            <a:spAutoFit/>
          </a:bodyPr>
          <a:lstStyle>
            <a:lvl1pPr eaLnBrk="1" hangingPunct="1">
              <a:defRPr b="0" i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1pPr>
          </a:lstStyle>
          <a:p>
            <a:pPr marL="181960" marR="2311" indent="-176472" defTabSz="415866">
              <a:lnSpc>
                <a:spcPts val="5061"/>
              </a:lnSpc>
              <a:spcBef>
                <a:spcPts val="216"/>
              </a:spcBef>
            </a:pPr>
            <a:r>
              <a:rPr lang="en-NZ" sz="3638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print("Let's Code”)</a:t>
            </a:r>
            <a:endParaRPr lang="en-NZ" sz="3639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FFE91F-7C3E-4276-DEE0-9208AC785B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6477" y="4716322"/>
            <a:ext cx="822508" cy="2580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F1D3AB-BE41-4A98-8FA3-49C4C479F087}"/>
              </a:ext>
            </a:extLst>
          </p:cNvPr>
          <p:cNvSpPr txBox="1"/>
          <p:nvPr/>
        </p:nvSpPr>
        <p:spPr>
          <a:xfrm>
            <a:off x="621307" y="2918303"/>
            <a:ext cx="7386051" cy="1212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22963"/>
            <a:r>
              <a:rPr lang="en-GB" sz="1819" dirty="0">
                <a:solidFill>
                  <a:srgbClr val="6B9F2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https://github.com/ingenum-ai/ISVEE_deepLearning_2024</a:t>
            </a:r>
            <a:r>
              <a:rPr lang="en-GB" sz="1819" dirty="0">
                <a:solidFill>
                  <a:prstClr val="white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GB" sz="1819" dirty="0">
              <a:solidFill>
                <a:prstClr val="white"/>
              </a:solidFill>
            </a:endParaRPr>
          </a:p>
          <a:p>
            <a:pPr defTabSz="822963"/>
            <a:endParaRPr lang="en-GB" sz="1819" dirty="0">
              <a:solidFill>
                <a:prstClr val="white"/>
              </a:solidFill>
            </a:endParaRPr>
          </a:p>
          <a:p>
            <a:pPr defTabSz="822963"/>
            <a:endParaRPr lang="en-GB" sz="1819" dirty="0">
              <a:solidFill>
                <a:prstClr val="white"/>
              </a:solidFill>
            </a:endParaRPr>
          </a:p>
          <a:p>
            <a:pPr defTabSz="822963"/>
            <a:r>
              <a:rPr lang="en-GB" sz="1819" dirty="0">
                <a:solidFill>
                  <a:prstClr val="white"/>
                </a:solidFill>
              </a:rPr>
              <a:t>Open Notebook 2…</a:t>
            </a:r>
          </a:p>
        </p:txBody>
      </p:sp>
    </p:spTree>
    <p:extLst>
      <p:ext uri="{BB962C8B-B14F-4D97-AF65-F5344CB8AC3E}">
        <p14:creationId xmlns:p14="http://schemas.microsoft.com/office/powerpoint/2010/main" val="2462431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5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213C002-8F29-C717-700D-C7174D276327}"/>
              </a:ext>
            </a:extLst>
          </p:cNvPr>
          <p:cNvSpPr txBox="1">
            <a:spLocks/>
          </p:cNvSpPr>
          <p:nvPr/>
        </p:nvSpPr>
        <p:spPr>
          <a:xfrm>
            <a:off x="706389" y="1787361"/>
            <a:ext cx="3851533" cy="1565306"/>
          </a:xfrm>
          <a:prstGeom prst="rect">
            <a:avLst/>
          </a:prstGeom>
        </p:spPr>
        <p:txBody>
          <a:bodyPr vert="horz" wrap="square" lIns="0" tIns="27438" rIns="0" bIns="0" rtlCol="0">
            <a:spAutoFit/>
          </a:bodyPr>
          <a:lstStyle>
            <a:lvl1pPr eaLnBrk="1" hangingPunct="1">
              <a:defRPr b="0" i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1pPr>
          </a:lstStyle>
          <a:p>
            <a:pPr marL="9387" marR="7221">
              <a:spcBef>
                <a:spcPts val="216"/>
              </a:spcBef>
            </a:pPr>
            <a:r>
              <a:rPr lang="en-NZ" sz="3275" b="1" spc="207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Why</a:t>
            </a:r>
            <a:r>
              <a:rPr lang="en-NZ" sz="3275" b="1" spc="-44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NZ" sz="3275" b="1" spc="-16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</a:t>
            </a:r>
            <a:r>
              <a:rPr lang="en-NZ" sz="3275" b="1" spc="-439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NZ" sz="3275" b="1" spc="64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machine</a:t>
            </a:r>
            <a:r>
              <a:rPr lang="en-NZ" sz="3275" b="1" spc="-44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NZ" sz="3275" b="1" spc="57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learning</a:t>
            </a:r>
            <a:r>
              <a:rPr lang="en-NZ" sz="3275" b="1" spc="-439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9387" marR="7221">
              <a:spcBef>
                <a:spcPts val="216"/>
              </a:spcBef>
            </a:pPr>
            <a:r>
              <a:rPr lang="en-NZ" sz="3275" b="1" spc="34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(or </a:t>
            </a:r>
            <a:r>
              <a:rPr lang="en-NZ" sz="3275" b="1" spc="155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deep</a:t>
            </a:r>
            <a:r>
              <a:rPr lang="en-NZ" sz="3275" b="1" spc="-448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NZ" sz="3275" b="1" spc="52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learning)?</a:t>
            </a:r>
            <a:endParaRPr lang="en-NZ" sz="3275" b="1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4CB74D-D4A6-9603-4CBE-CBC12BF0B2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6509" y="4716341"/>
            <a:ext cx="822515" cy="258019"/>
          </a:xfrm>
          <a:prstGeom prst="rect">
            <a:avLst/>
          </a:prstGeom>
        </p:spPr>
      </p:pic>
      <p:pic>
        <p:nvPicPr>
          <p:cNvPr id="2050" name="Picture 2" descr="xkcd: Machine Learning">
            <a:extLst>
              <a:ext uri="{FF2B5EF4-FFF2-40B4-BE49-F238E27FC236}">
                <a16:creationId xmlns:a16="http://schemas.microsoft.com/office/drawing/2014/main" id="{15B0743A-3BEC-8426-C28C-1E6B26C98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766" y="799968"/>
            <a:ext cx="2994676" cy="354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727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5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FC35B5C9-071E-8782-5ACC-91A2291557A4}"/>
              </a:ext>
            </a:extLst>
          </p:cNvPr>
          <p:cNvSpPr txBox="1">
            <a:spLocks/>
          </p:cNvSpPr>
          <p:nvPr/>
        </p:nvSpPr>
        <p:spPr>
          <a:xfrm>
            <a:off x="734378" y="2214656"/>
            <a:ext cx="6111981" cy="511566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30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30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30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30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30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30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30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30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30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776">
              <a:spcBef>
                <a:spcPts val="59"/>
              </a:spcBef>
            </a:pPr>
            <a:r>
              <a:rPr lang="en-NZ" sz="3275" b="1" spc="236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What</a:t>
            </a:r>
            <a:r>
              <a:rPr lang="en-NZ" sz="3275" b="1" spc="-443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NZ" sz="3275" b="1" spc="-57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en-NZ" sz="3275" b="1" spc="-443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NZ" sz="3275" b="1" spc="155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deep</a:t>
            </a:r>
            <a:r>
              <a:rPr lang="en-NZ" sz="3275" b="1" spc="-443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NZ" sz="3275" b="1" spc="64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learning?</a:t>
            </a:r>
            <a:endParaRPr lang="en-NZ" sz="3275" b="1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371E9F-CC8E-08FE-38F7-5307F891863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6509" y="4716341"/>
            <a:ext cx="822515" cy="25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97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5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0B2E-0FCF-C358-AE91-846F9CB4D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84" y="715969"/>
            <a:ext cx="3588050" cy="377924"/>
          </a:xfrm>
        </p:spPr>
        <p:txBody>
          <a:bodyPr/>
          <a:lstStyle/>
          <a:p>
            <a:r>
              <a:rPr lang="en-GB" sz="2456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Traditional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E925F-D629-F805-5112-E3AD5F5C46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5865" y="1746640"/>
            <a:ext cx="580068" cy="223907"/>
          </a:xfrm>
        </p:spPr>
        <p:txBody>
          <a:bodyPr/>
          <a:lstStyle/>
          <a:p>
            <a:r>
              <a:rPr lang="en-GB" sz="1455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makes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473F2E-CF9C-46EE-0132-70B7378BC7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6509" y="4716341"/>
            <a:ext cx="822515" cy="25801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F3E3F57-AC24-AF5A-BCA0-CB58324C594D}"/>
              </a:ext>
            </a:extLst>
          </p:cNvPr>
          <p:cNvSpPr txBox="1">
            <a:spLocks/>
          </p:cNvSpPr>
          <p:nvPr/>
        </p:nvSpPr>
        <p:spPr>
          <a:xfrm>
            <a:off x="568084" y="2698893"/>
            <a:ext cx="2617696" cy="3779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eaLnBrk="1" hangingPunct="1">
              <a:defRPr sz="7256" b="0" i="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1pPr>
          </a:lstStyle>
          <a:p>
            <a:r>
              <a:rPr lang="en-GB" sz="2456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ML/DL approach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738509B-CD77-C446-7EA9-3AC4B64BA0DF}"/>
              </a:ext>
            </a:extLst>
          </p:cNvPr>
          <p:cNvGrpSpPr/>
          <p:nvPr/>
        </p:nvGrpSpPr>
        <p:grpSpPr>
          <a:xfrm>
            <a:off x="725239" y="1282672"/>
            <a:ext cx="1993896" cy="1161935"/>
            <a:chOff x="1249095" y="2883443"/>
            <a:chExt cx="4384149" cy="2554846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CC935C4-72A8-F959-17C8-D14C8EBC6E78}"/>
                </a:ext>
              </a:extLst>
            </p:cNvPr>
            <p:cNvSpPr/>
            <p:nvPr/>
          </p:nvSpPr>
          <p:spPr>
            <a:xfrm>
              <a:off x="1249095" y="2883443"/>
              <a:ext cx="4384149" cy="2554846"/>
            </a:xfrm>
            <a:prstGeom prst="roundRect">
              <a:avLst>
                <a:gd name="adj" fmla="val 5761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GB" dirty="0"/>
                <a:t>inputs</a:t>
              </a:r>
            </a:p>
          </p:txBody>
        </p:sp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D52D7064-0540-EFCE-999B-894A60105F05}"/>
                </a:ext>
              </a:extLst>
            </p:cNvPr>
            <p:cNvPicPr/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09135" y="3200203"/>
              <a:ext cx="1827686" cy="1824169"/>
            </a:xfrm>
            <a:prstGeom prst="rect">
              <a:avLst/>
            </a:prstGeom>
          </p:spPr>
        </p:pic>
        <p:pic>
          <p:nvPicPr>
            <p:cNvPr id="12" name="object 8">
              <a:extLst>
                <a:ext uri="{FF2B5EF4-FFF2-40B4-BE49-F238E27FC236}">
                  <a16:creationId xmlns:a16="http://schemas.microsoft.com/office/drawing/2014/main" id="{9ED7CBEE-7CBF-AFBB-FC60-5C110D6CF2B4}"/>
                </a:ext>
              </a:extLst>
            </p:cNvPr>
            <p:cNvPicPr/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652044" y="3275290"/>
              <a:ext cx="1752454" cy="1749082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7C9795E-64A0-9DBF-D095-768ABB427AA0}"/>
              </a:ext>
            </a:extLst>
          </p:cNvPr>
          <p:cNvGrpSpPr/>
          <p:nvPr/>
        </p:nvGrpSpPr>
        <p:grpSpPr>
          <a:xfrm>
            <a:off x="725239" y="3265595"/>
            <a:ext cx="1993896" cy="1161935"/>
            <a:chOff x="1249095" y="2883443"/>
            <a:chExt cx="4384149" cy="2554846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9D15821-73D5-F8AE-07CA-7D2A7C47503F}"/>
                </a:ext>
              </a:extLst>
            </p:cNvPr>
            <p:cNvSpPr/>
            <p:nvPr/>
          </p:nvSpPr>
          <p:spPr>
            <a:xfrm>
              <a:off x="1249095" y="2883443"/>
              <a:ext cx="4384149" cy="2554846"/>
            </a:xfrm>
            <a:prstGeom prst="roundRect">
              <a:avLst>
                <a:gd name="adj" fmla="val 5761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GB" dirty="0"/>
                <a:t>inputs</a:t>
              </a:r>
            </a:p>
          </p:txBody>
        </p:sp>
        <p:pic>
          <p:nvPicPr>
            <p:cNvPr id="16" name="object 7">
              <a:extLst>
                <a:ext uri="{FF2B5EF4-FFF2-40B4-BE49-F238E27FC236}">
                  <a16:creationId xmlns:a16="http://schemas.microsoft.com/office/drawing/2014/main" id="{55931736-CE55-636E-5BBF-BFA47F1516E4}"/>
                </a:ext>
              </a:extLst>
            </p:cNvPr>
            <p:cNvPicPr/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09135" y="3200203"/>
              <a:ext cx="1827686" cy="1824169"/>
            </a:xfrm>
            <a:prstGeom prst="rect">
              <a:avLst/>
            </a:prstGeom>
          </p:spPr>
        </p:pic>
        <p:pic>
          <p:nvPicPr>
            <p:cNvPr id="17" name="object 8">
              <a:extLst>
                <a:ext uri="{FF2B5EF4-FFF2-40B4-BE49-F238E27FC236}">
                  <a16:creationId xmlns:a16="http://schemas.microsoft.com/office/drawing/2014/main" id="{2CAA992E-8654-663A-3E68-72D687B8CE03}"/>
                </a:ext>
              </a:extLst>
            </p:cNvPr>
            <p:cNvPicPr/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652044" y="3275290"/>
              <a:ext cx="1752454" cy="1749082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7FD257-DA1A-1AFE-7934-8DD17E60D74F}"/>
              </a:ext>
            </a:extLst>
          </p:cNvPr>
          <p:cNvGrpSpPr/>
          <p:nvPr/>
        </p:nvGrpSpPr>
        <p:grpSpPr>
          <a:xfrm>
            <a:off x="6503870" y="1260578"/>
            <a:ext cx="1993896" cy="1161935"/>
            <a:chOff x="14320109" y="2809234"/>
            <a:chExt cx="4384149" cy="2554846"/>
          </a:xfrm>
        </p:grpSpPr>
        <p:pic>
          <p:nvPicPr>
            <p:cNvPr id="8" name="object 9">
              <a:extLst>
                <a:ext uri="{FF2B5EF4-FFF2-40B4-BE49-F238E27FC236}">
                  <a16:creationId xmlns:a16="http://schemas.microsoft.com/office/drawing/2014/main" id="{FE0B5281-8BB0-D847-1AFE-05570200AE91}"/>
                </a:ext>
              </a:extLst>
            </p:cNvPr>
            <p:cNvPicPr/>
            <p:nvPr/>
          </p:nvPicPr>
          <p:blipFill>
            <a:blip r:embed="rId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t="25578" b="22694"/>
            <a:stretch/>
          </p:blipFill>
          <p:spPr>
            <a:xfrm>
              <a:off x="14917842" y="3275201"/>
              <a:ext cx="3071604" cy="1824168"/>
            </a:xfrm>
            <a:prstGeom prst="rect">
              <a:avLst/>
            </a:prstGeom>
          </p:spPr>
        </p:pic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DDB5038-784B-5230-9569-B81D9DAF5BE2}"/>
                </a:ext>
              </a:extLst>
            </p:cNvPr>
            <p:cNvSpPr/>
            <p:nvPr/>
          </p:nvSpPr>
          <p:spPr>
            <a:xfrm>
              <a:off x="14320109" y="2809234"/>
              <a:ext cx="4384149" cy="2554846"/>
            </a:xfrm>
            <a:prstGeom prst="roundRect">
              <a:avLst>
                <a:gd name="adj" fmla="val 5761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GB" dirty="0"/>
                <a:t>Outputs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6A9C0AB-DB62-D849-8CD2-53A8E03C80B4}"/>
              </a:ext>
            </a:extLst>
          </p:cNvPr>
          <p:cNvGrpSpPr/>
          <p:nvPr/>
        </p:nvGrpSpPr>
        <p:grpSpPr>
          <a:xfrm>
            <a:off x="3159186" y="3265595"/>
            <a:ext cx="1993896" cy="1161935"/>
            <a:chOff x="14320109" y="2809234"/>
            <a:chExt cx="4384149" cy="2554846"/>
          </a:xfrm>
        </p:grpSpPr>
        <p:pic>
          <p:nvPicPr>
            <p:cNvPr id="21" name="object 9">
              <a:extLst>
                <a:ext uri="{FF2B5EF4-FFF2-40B4-BE49-F238E27FC236}">
                  <a16:creationId xmlns:a16="http://schemas.microsoft.com/office/drawing/2014/main" id="{44874BBE-F1D4-2E9C-86EB-2D8B63A13DCD}"/>
                </a:ext>
              </a:extLst>
            </p:cNvPr>
            <p:cNvPicPr/>
            <p:nvPr/>
          </p:nvPicPr>
          <p:blipFill>
            <a:blip r:embed="rId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t="25578" b="22694"/>
            <a:stretch/>
          </p:blipFill>
          <p:spPr>
            <a:xfrm>
              <a:off x="14917842" y="3275201"/>
              <a:ext cx="3071604" cy="1824168"/>
            </a:xfrm>
            <a:prstGeom prst="rect">
              <a:avLst/>
            </a:prstGeom>
          </p:spPr>
        </p:pic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C6BCFB50-B110-4632-CD09-1CE11A056EA9}"/>
                </a:ext>
              </a:extLst>
            </p:cNvPr>
            <p:cNvSpPr/>
            <p:nvPr/>
          </p:nvSpPr>
          <p:spPr>
            <a:xfrm>
              <a:off x="14320109" y="2809234"/>
              <a:ext cx="4384149" cy="2554846"/>
            </a:xfrm>
            <a:prstGeom prst="roundRect">
              <a:avLst>
                <a:gd name="adj" fmla="val 5761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GB" dirty="0"/>
                <a:t>Outputs</a:t>
              </a:r>
            </a:p>
          </p:txBody>
        </p:sp>
      </p:grpSp>
      <p:sp>
        <p:nvSpPr>
          <p:cNvPr id="23" name="Cross 22">
            <a:extLst>
              <a:ext uri="{FF2B5EF4-FFF2-40B4-BE49-F238E27FC236}">
                <a16:creationId xmlns:a16="http://schemas.microsoft.com/office/drawing/2014/main" id="{5FF1C5EB-401B-0774-F95E-754BE8201A27}"/>
              </a:ext>
            </a:extLst>
          </p:cNvPr>
          <p:cNvSpPr/>
          <p:nvPr/>
        </p:nvSpPr>
        <p:spPr>
          <a:xfrm>
            <a:off x="2796507" y="3693173"/>
            <a:ext cx="285306" cy="306779"/>
          </a:xfrm>
          <a:prstGeom prst="plus">
            <a:avLst>
              <a:gd name="adj" fmla="val 4084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Cross 23">
            <a:extLst>
              <a:ext uri="{FF2B5EF4-FFF2-40B4-BE49-F238E27FC236}">
                <a16:creationId xmlns:a16="http://schemas.microsoft.com/office/drawing/2014/main" id="{3150BB79-185E-A2F0-0DA0-75783FE1E836}"/>
              </a:ext>
            </a:extLst>
          </p:cNvPr>
          <p:cNvSpPr/>
          <p:nvPr/>
        </p:nvSpPr>
        <p:spPr>
          <a:xfrm>
            <a:off x="2796507" y="1688156"/>
            <a:ext cx="285306" cy="306779"/>
          </a:xfrm>
          <a:prstGeom prst="plus">
            <a:avLst>
              <a:gd name="adj" fmla="val 4084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BC2DD3F-B27B-B09E-C646-3AD8BECB1295}"/>
              </a:ext>
            </a:extLst>
          </p:cNvPr>
          <p:cNvSpPr/>
          <p:nvPr/>
        </p:nvSpPr>
        <p:spPr>
          <a:xfrm>
            <a:off x="3144606" y="1282672"/>
            <a:ext cx="1993896" cy="1161935"/>
          </a:xfrm>
          <a:prstGeom prst="roundRect">
            <a:avLst>
              <a:gd name="adj" fmla="val 576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228751" indent="-222974">
              <a:spcBef>
                <a:spcPts val="173"/>
              </a:spcBef>
              <a:buFontTx/>
              <a:buAutoNum type="arabicPeriod"/>
              <a:tabLst>
                <a:tab pos="228751" algn="l"/>
              </a:tabLst>
            </a:pPr>
            <a:r>
              <a:rPr lang="en-NZ" sz="819" spc="86" dirty="0">
                <a:solidFill>
                  <a:srgbClr val="FFFFFF"/>
                </a:solidFill>
                <a:latin typeface="Arial"/>
                <a:cs typeface="Arial"/>
              </a:rPr>
              <a:t>Cut</a:t>
            </a:r>
            <a:r>
              <a:rPr lang="en-NZ" sz="819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NZ" sz="819" spc="50" dirty="0">
                <a:solidFill>
                  <a:srgbClr val="FFFFFF"/>
                </a:solidFill>
                <a:latin typeface="Arial"/>
                <a:cs typeface="Arial"/>
              </a:rPr>
              <a:t>vegetables</a:t>
            </a:r>
            <a:endParaRPr lang="en-NZ" sz="819" dirty="0">
              <a:latin typeface="Arial"/>
              <a:cs typeface="Arial"/>
            </a:endParaRPr>
          </a:p>
          <a:p>
            <a:pPr marL="228751" indent="-222974">
              <a:spcBef>
                <a:spcPts val="132"/>
              </a:spcBef>
              <a:buFontTx/>
              <a:buAutoNum type="arabicPeriod"/>
              <a:tabLst>
                <a:tab pos="228751" algn="l"/>
              </a:tabLst>
            </a:pPr>
            <a:r>
              <a:rPr lang="en-NZ" sz="819" dirty="0">
                <a:solidFill>
                  <a:srgbClr val="FFFFFF"/>
                </a:solidFill>
                <a:latin typeface="Arial"/>
                <a:cs typeface="Arial"/>
              </a:rPr>
              <a:t>Season</a:t>
            </a:r>
            <a:r>
              <a:rPr lang="en-NZ" sz="819" spc="-5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NZ" sz="819" spc="48" dirty="0">
                <a:solidFill>
                  <a:srgbClr val="FFFFFF"/>
                </a:solidFill>
                <a:latin typeface="Arial"/>
                <a:cs typeface="Arial"/>
              </a:rPr>
              <a:t>chicken</a:t>
            </a:r>
            <a:endParaRPr lang="en-NZ" sz="819" dirty="0">
              <a:latin typeface="Arial"/>
              <a:cs typeface="Arial"/>
            </a:endParaRPr>
          </a:p>
          <a:p>
            <a:pPr marL="228751" indent="-222974">
              <a:spcBef>
                <a:spcPts val="132"/>
              </a:spcBef>
              <a:buFontTx/>
              <a:buAutoNum type="arabicPeriod"/>
              <a:tabLst>
                <a:tab pos="228751" algn="l"/>
              </a:tabLst>
            </a:pPr>
            <a:r>
              <a:rPr lang="en-NZ" sz="819" spc="34" dirty="0">
                <a:solidFill>
                  <a:srgbClr val="FFFFFF"/>
                </a:solidFill>
                <a:latin typeface="Arial"/>
                <a:cs typeface="Arial"/>
              </a:rPr>
              <a:t>Preheat</a:t>
            </a:r>
            <a:r>
              <a:rPr lang="en-NZ" sz="819" spc="-7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NZ" sz="819" spc="36" dirty="0">
                <a:solidFill>
                  <a:srgbClr val="FFFFFF"/>
                </a:solidFill>
                <a:latin typeface="Arial"/>
                <a:cs typeface="Arial"/>
              </a:rPr>
              <a:t>oven</a:t>
            </a:r>
            <a:endParaRPr lang="en-NZ" sz="819" dirty="0">
              <a:latin typeface="Arial"/>
              <a:cs typeface="Arial"/>
            </a:endParaRPr>
          </a:p>
          <a:p>
            <a:pPr marL="228751" indent="-222974">
              <a:spcBef>
                <a:spcPts val="132"/>
              </a:spcBef>
              <a:buFontTx/>
              <a:buAutoNum type="arabicPeriod"/>
              <a:tabLst>
                <a:tab pos="228751" algn="l"/>
              </a:tabLst>
            </a:pPr>
            <a:r>
              <a:rPr lang="en-NZ" sz="819" spc="66" dirty="0">
                <a:solidFill>
                  <a:srgbClr val="FFFFFF"/>
                </a:solidFill>
                <a:latin typeface="Arial"/>
                <a:cs typeface="Arial"/>
              </a:rPr>
              <a:t>Cook</a:t>
            </a:r>
            <a:r>
              <a:rPr lang="en-NZ" sz="819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NZ" sz="819" spc="52" dirty="0">
                <a:solidFill>
                  <a:srgbClr val="FFFFFF"/>
                </a:solidFill>
                <a:latin typeface="Arial"/>
                <a:cs typeface="Arial"/>
              </a:rPr>
              <a:t>chicken</a:t>
            </a:r>
            <a:r>
              <a:rPr lang="en-NZ" sz="819" spc="-7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NZ" sz="819" spc="96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lang="en-NZ" sz="819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NZ" sz="819" spc="68" dirty="0">
                <a:solidFill>
                  <a:srgbClr val="FFFFFF"/>
                </a:solidFill>
                <a:latin typeface="Arial"/>
                <a:cs typeface="Arial"/>
              </a:rPr>
              <a:t>30-</a:t>
            </a:r>
            <a:r>
              <a:rPr lang="en-NZ" sz="819" spc="43" dirty="0">
                <a:solidFill>
                  <a:srgbClr val="FFFFFF"/>
                </a:solidFill>
                <a:latin typeface="Arial"/>
                <a:cs typeface="Arial"/>
              </a:rPr>
              <a:t>minutes</a:t>
            </a:r>
            <a:endParaRPr lang="en-NZ" sz="819" dirty="0">
              <a:latin typeface="Arial"/>
              <a:cs typeface="Arial"/>
            </a:endParaRPr>
          </a:p>
          <a:p>
            <a:pPr marL="228751" indent="-222974">
              <a:spcBef>
                <a:spcPts val="132"/>
              </a:spcBef>
              <a:buFontTx/>
              <a:buAutoNum type="arabicPeriod"/>
              <a:tabLst>
                <a:tab pos="228751" algn="l"/>
              </a:tabLst>
            </a:pPr>
            <a:r>
              <a:rPr lang="en-NZ" sz="819" spc="91" dirty="0">
                <a:solidFill>
                  <a:srgbClr val="FFFFFF"/>
                </a:solidFill>
                <a:latin typeface="Arial"/>
                <a:cs typeface="Arial"/>
              </a:rPr>
              <a:t>Add</a:t>
            </a:r>
            <a:r>
              <a:rPr lang="en-NZ" sz="819" spc="-8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NZ" sz="819" spc="50" dirty="0">
                <a:solidFill>
                  <a:srgbClr val="FFFFFF"/>
                </a:solidFill>
                <a:latin typeface="Arial"/>
                <a:cs typeface="Arial"/>
              </a:rPr>
              <a:t>vegetables</a:t>
            </a:r>
            <a:endParaRPr lang="en-GB" dirty="0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233A7FE-E78B-EA1B-9728-89FA26CA51D0}"/>
              </a:ext>
            </a:extLst>
          </p:cNvPr>
          <p:cNvSpPr/>
          <p:nvPr/>
        </p:nvSpPr>
        <p:spPr>
          <a:xfrm>
            <a:off x="6477247" y="3265595"/>
            <a:ext cx="1993896" cy="1161935"/>
          </a:xfrm>
          <a:prstGeom prst="roundRect">
            <a:avLst>
              <a:gd name="adj" fmla="val 576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228751" indent="-222974">
              <a:spcBef>
                <a:spcPts val="173"/>
              </a:spcBef>
              <a:buFontTx/>
              <a:buAutoNum type="arabicPeriod"/>
              <a:tabLst>
                <a:tab pos="228751" algn="l"/>
              </a:tabLst>
            </a:pPr>
            <a:r>
              <a:rPr lang="en-NZ" sz="819" spc="86" dirty="0">
                <a:solidFill>
                  <a:srgbClr val="FFFFFF"/>
                </a:solidFill>
                <a:latin typeface="Arial"/>
                <a:cs typeface="Arial"/>
              </a:rPr>
              <a:t>Cut</a:t>
            </a:r>
            <a:r>
              <a:rPr lang="en-NZ" sz="819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NZ" sz="819" spc="50" dirty="0">
                <a:solidFill>
                  <a:srgbClr val="FFFFFF"/>
                </a:solidFill>
                <a:latin typeface="Arial"/>
                <a:cs typeface="Arial"/>
              </a:rPr>
              <a:t>vegetables</a:t>
            </a:r>
            <a:endParaRPr lang="en-NZ" sz="819" dirty="0">
              <a:latin typeface="Arial"/>
              <a:cs typeface="Arial"/>
            </a:endParaRPr>
          </a:p>
          <a:p>
            <a:pPr marL="228751" indent="-222974">
              <a:spcBef>
                <a:spcPts val="132"/>
              </a:spcBef>
              <a:buFontTx/>
              <a:buAutoNum type="arabicPeriod"/>
              <a:tabLst>
                <a:tab pos="228751" algn="l"/>
              </a:tabLst>
            </a:pPr>
            <a:r>
              <a:rPr lang="en-NZ" sz="819" dirty="0">
                <a:solidFill>
                  <a:srgbClr val="FFFFFF"/>
                </a:solidFill>
                <a:latin typeface="Arial"/>
                <a:cs typeface="Arial"/>
              </a:rPr>
              <a:t>Season</a:t>
            </a:r>
            <a:r>
              <a:rPr lang="en-NZ" sz="819" spc="-5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NZ" sz="819" spc="48" dirty="0">
                <a:solidFill>
                  <a:srgbClr val="FFFFFF"/>
                </a:solidFill>
                <a:latin typeface="Arial"/>
                <a:cs typeface="Arial"/>
              </a:rPr>
              <a:t>chicken</a:t>
            </a:r>
            <a:endParaRPr lang="en-NZ" sz="819" dirty="0">
              <a:latin typeface="Arial"/>
              <a:cs typeface="Arial"/>
            </a:endParaRPr>
          </a:p>
          <a:p>
            <a:pPr marL="228751" indent="-222974">
              <a:spcBef>
                <a:spcPts val="132"/>
              </a:spcBef>
              <a:buFontTx/>
              <a:buAutoNum type="arabicPeriod"/>
              <a:tabLst>
                <a:tab pos="228751" algn="l"/>
              </a:tabLst>
            </a:pPr>
            <a:r>
              <a:rPr lang="en-NZ" sz="819" spc="34" dirty="0">
                <a:solidFill>
                  <a:srgbClr val="FFFFFF"/>
                </a:solidFill>
                <a:latin typeface="Arial"/>
                <a:cs typeface="Arial"/>
              </a:rPr>
              <a:t>Preheat</a:t>
            </a:r>
            <a:r>
              <a:rPr lang="en-NZ" sz="819" spc="-7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NZ" sz="819" spc="36" dirty="0">
                <a:solidFill>
                  <a:srgbClr val="FFFFFF"/>
                </a:solidFill>
                <a:latin typeface="Arial"/>
                <a:cs typeface="Arial"/>
              </a:rPr>
              <a:t>oven</a:t>
            </a:r>
            <a:endParaRPr lang="en-NZ" sz="819" dirty="0">
              <a:latin typeface="Arial"/>
              <a:cs typeface="Arial"/>
            </a:endParaRPr>
          </a:p>
          <a:p>
            <a:pPr marL="228751" indent="-222974">
              <a:spcBef>
                <a:spcPts val="132"/>
              </a:spcBef>
              <a:buFontTx/>
              <a:buAutoNum type="arabicPeriod"/>
              <a:tabLst>
                <a:tab pos="228751" algn="l"/>
              </a:tabLst>
            </a:pPr>
            <a:r>
              <a:rPr lang="en-NZ" sz="819" spc="66" dirty="0">
                <a:solidFill>
                  <a:srgbClr val="FFFFFF"/>
                </a:solidFill>
                <a:latin typeface="Arial"/>
                <a:cs typeface="Arial"/>
              </a:rPr>
              <a:t>Cook</a:t>
            </a:r>
            <a:r>
              <a:rPr lang="en-NZ" sz="819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NZ" sz="819" spc="52" dirty="0">
                <a:solidFill>
                  <a:srgbClr val="FFFFFF"/>
                </a:solidFill>
                <a:latin typeface="Arial"/>
                <a:cs typeface="Arial"/>
              </a:rPr>
              <a:t>chicken</a:t>
            </a:r>
            <a:r>
              <a:rPr lang="en-NZ" sz="819" spc="-7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NZ" sz="819" spc="96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lang="en-NZ" sz="819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NZ" sz="819" spc="68" dirty="0">
                <a:solidFill>
                  <a:srgbClr val="FFFFFF"/>
                </a:solidFill>
                <a:latin typeface="Arial"/>
                <a:cs typeface="Arial"/>
              </a:rPr>
              <a:t>30-</a:t>
            </a:r>
            <a:r>
              <a:rPr lang="en-NZ" sz="819" spc="43" dirty="0">
                <a:solidFill>
                  <a:srgbClr val="FFFFFF"/>
                </a:solidFill>
                <a:latin typeface="Arial"/>
                <a:cs typeface="Arial"/>
              </a:rPr>
              <a:t>minutes</a:t>
            </a:r>
            <a:endParaRPr lang="en-NZ" sz="819" dirty="0">
              <a:latin typeface="Arial"/>
              <a:cs typeface="Arial"/>
            </a:endParaRPr>
          </a:p>
          <a:p>
            <a:pPr marL="228751" indent="-222974">
              <a:spcBef>
                <a:spcPts val="132"/>
              </a:spcBef>
              <a:buFontTx/>
              <a:buAutoNum type="arabicPeriod"/>
              <a:tabLst>
                <a:tab pos="228751" algn="l"/>
              </a:tabLst>
            </a:pPr>
            <a:r>
              <a:rPr lang="en-NZ" sz="819" spc="91" dirty="0">
                <a:solidFill>
                  <a:srgbClr val="FFFFFF"/>
                </a:solidFill>
                <a:latin typeface="Arial"/>
                <a:cs typeface="Arial"/>
              </a:rPr>
              <a:t>Add</a:t>
            </a:r>
            <a:r>
              <a:rPr lang="en-NZ" sz="819" spc="-8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NZ" sz="819" spc="50" dirty="0">
                <a:solidFill>
                  <a:srgbClr val="FFFFFF"/>
                </a:solidFill>
                <a:latin typeface="Arial"/>
                <a:cs typeface="Arial"/>
              </a:rPr>
              <a:t>vegetables</a:t>
            </a:r>
            <a:endParaRPr lang="en-GB" dirty="0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AB21FF75-FB4F-05CF-97FD-E5960488DBAB}"/>
              </a:ext>
            </a:extLst>
          </p:cNvPr>
          <p:cNvSpPr txBox="1">
            <a:spLocks/>
          </p:cNvSpPr>
          <p:nvPr/>
        </p:nvSpPr>
        <p:spPr>
          <a:xfrm>
            <a:off x="5505864" y="3668367"/>
            <a:ext cx="646288" cy="4478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eaLnBrk="1" hangingPunct="1">
              <a:defRPr sz="4617" b="0" i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753969" eaLnBrk="1" hangingPunct="1">
              <a:defRPr>
                <a:latin typeface="+mn-lt"/>
                <a:ea typeface="+mn-ea"/>
                <a:cs typeface="+mn-cs"/>
              </a:defRPr>
            </a:lvl2pPr>
            <a:lvl3pPr marL="1507937" eaLnBrk="1" hangingPunct="1">
              <a:defRPr>
                <a:latin typeface="+mn-lt"/>
                <a:ea typeface="+mn-ea"/>
                <a:cs typeface="+mn-cs"/>
              </a:defRPr>
            </a:lvl3pPr>
            <a:lvl4pPr marL="2261906" eaLnBrk="1" hangingPunct="1">
              <a:defRPr>
                <a:latin typeface="+mn-lt"/>
                <a:ea typeface="+mn-ea"/>
                <a:cs typeface="+mn-cs"/>
              </a:defRPr>
            </a:lvl4pPr>
            <a:lvl5pPr marL="3015874" eaLnBrk="1" hangingPunct="1">
              <a:defRPr>
                <a:latin typeface="+mn-lt"/>
                <a:ea typeface="+mn-ea"/>
                <a:cs typeface="+mn-cs"/>
              </a:defRPr>
            </a:lvl5pPr>
            <a:lvl6pPr marL="3769843" eaLnBrk="1" hangingPunct="1">
              <a:defRPr>
                <a:latin typeface="+mn-lt"/>
                <a:ea typeface="+mn-ea"/>
                <a:cs typeface="+mn-cs"/>
              </a:defRPr>
            </a:lvl6pPr>
            <a:lvl7pPr marL="4523811" eaLnBrk="1" hangingPunct="1">
              <a:defRPr>
                <a:latin typeface="+mn-lt"/>
                <a:ea typeface="+mn-ea"/>
                <a:cs typeface="+mn-cs"/>
              </a:defRPr>
            </a:lvl7pPr>
            <a:lvl8pPr marL="5277780" eaLnBrk="1" hangingPunct="1">
              <a:defRPr>
                <a:latin typeface="+mn-lt"/>
                <a:ea typeface="+mn-ea"/>
                <a:cs typeface="+mn-cs"/>
              </a:defRPr>
            </a:lvl8pPr>
            <a:lvl9pPr marL="6031748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55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figures out</a:t>
            </a:r>
          </a:p>
        </p:txBody>
      </p:sp>
    </p:spTree>
    <p:extLst>
      <p:ext uri="{BB962C8B-B14F-4D97-AF65-F5344CB8AC3E}">
        <p14:creationId xmlns:p14="http://schemas.microsoft.com/office/powerpoint/2010/main" val="1673991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EF60F-C4E1-1470-F969-CB54A4A2B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82179"/>
            <a:ext cx="2514600" cy="492443"/>
          </a:xfrm>
        </p:spPr>
        <p:txBody>
          <a:bodyPr/>
          <a:lstStyle/>
          <a:p>
            <a:r>
              <a:rPr lang="en-GB" sz="3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Family trees</a:t>
            </a:r>
          </a:p>
        </p:txBody>
      </p:sp>
      <p:pic>
        <p:nvPicPr>
          <p:cNvPr id="2050" name="Picture 2" descr="Understanding the Differences between AI, Machine Learning, and Deep  Learning">
            <a:extLst>
              <a:ext uri="{FF2B5EF4-FFF2-40B4-BE49-F238E27FC236}">
                <a16:creationId xmlns:a16="http://schemas.microsoft.com/office/drawing/2014/main" id="{4FC8AE3D-3240-4759-94E0-5D84C14CC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678" y="1047750"/>
            <a:ext cx="5150644" cy="368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2213E3A-AA9B-C06B-81B8-F0B050088BF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400" y="4705350"/>
            <a:ext cx="836507" cy="30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32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987" y="2153867"/>
            <a:ext cx="4936489" cy="566249"/>
          </a:xfrm>
          <a:prstGeom prst="rect">
            <a:avLst/>
          </a:prstGeom>
        </p:spPr>
        <p:txBody>
          <a:bodyPr vert="horz" wrap="square" lIns="0" tIns="6354" rIns="0" bIns="0" rtlCol="0">
            <a:spAutoFit/>
          </a:bodyPr>
          <a:lstStyle/>
          <a:p>
            <a:pPr marL="5776">
              <a:spcBef>
                <a:spcPts val="50"/>
              </a:spcBef>
            </a:pPr>
            <a:r>
              <a:rPr sz="3638" b="1" spc="7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Deep</a:t>
            </a:r>
            <a:r>
              <a:rPr sz="3638" b="1" spc="-463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sz="3638" b="1" spc="-125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Learning</a:t>
            </a:r>
            <a:r>
              <a:rPr sz="3638" b="1" spc="-463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sz="3638" b="1" spc="32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with</a:t>
            </a:r>
            <a:endParaRPr sz="3638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398722" y="1991683"/>
            <a:ext cx="2841752" cy="890687"/>
            <a:chOff x="12089799" y="4432087"/>
            <a:chExt cx="7366000" cy="2240280"/>
          </a:xfrm>
        </p:grpSpPr>
        <p:sp>
          <p:nvSpPr>
            <p:cNvPr id="4" name="object 4"/>
            <p:cNvSpPr/>
            <p:nvPr/>
          </p:nvSpPr>
          <p:spPr>
            <a:xfrm>
              <a:off x="12089799" y="4432087"/>
              <a:ext cx="7366000" cy="2240280"/>
            </a:xfrm>
            <a:custGeom>
              <a:avLst/>
              <a:gdLst/>
              <a:ahLst/>
              <a:cxnLst/>
              <a:rect l="l" t="t" r="r" b="b"/>
              <a:pathLst>
                <a:path w="7366000" h="2240279">
                  <a:moveTo>
                    <a:pt x="6999849" y="0"/>
                  </a:moveTo>
                  <a:lnTo>
                    <a:pt x="365653" y="0"/>
                  </a:lnTo>
                  <a:lnTo>
                    <a:pt x="292888" y="279"/>
                  </a:lnTo>
                  <a:lnTo>
                    <a:pt x="234208" y="2239"/>
                  </a:lnTo>
                  <a:lnTo>
                    <a:pt x="187601" y="7559"/>
                  </a:lnTo>
                  <a:lnTo>
                    <a:pt x="107315" y="39520"/>
                  </a:lnTo>
                  <a:lnTo>
                    <a:pt x="69728" y="69728"/>
                  </a:lnTo>
                  <a:lnTo>
                    <a:pt x="39519" y="107314"/>
                  </a:lnTo>
                  <a:lnTo>
                    <a:pt x="17915" y="151052"/>
                  </a:lnTo>
                  <a:lnTo>
                    <a:pt x="2239" y="234211"/>
                  </a:lnTo>
                  <a:lnTo>
                    <a:pt x="279" y="292892"/>
                  </a:lnTo>
                  <a:lnTo>
                    <a:pt x="0" y="365656"/>
                  </a:lnTo>
                  <a:lnTo>
                    <a:pt x="0" y="1874375"/>
                  </a:lnTo>
                  <a:lnTo>
                    <a:pt x="279" y="1947139"/>
                  </a:lnTo>
                  <a:lnTo>
                    <a:pt x="2239" y="2005819"/>
                  </a:lnTo>
                  <a:lnTo>
                    <a:pt x="7558" y="2052428"/>
                  </a:lnTo>
                  <a:lnTo>
                    <a:pt x="39519" y="2132716"/>
                  </a:lnTo>
                  <a:lnTo>
                    <a:pt x="69728" y="2170303"/>
                  </a:lnTo>
                  <a:lnTo>
                    <a:pt x="107315" y="2200511"/>
                  </a:lnTo>
                  <a:lnTo>
                    <a:pt x="151052" y="2222113"/>
                  </a:lnTo>
                  <a:lnTo>
                    <a:pt x="234208" y="2237792"/>
                  </a:lnTo>
                  <a:lnTo>
                    <a:pt x="292888" y="2239752"/>
                  </a:lnTo>
                  <a:lnTo>
                    <a:pt x="365653" y="2240032"/>
                  </a:lnTo>
                  <a:lnTo>
                    <a:pt x="6999849" y="2240032"/>
                  </a:lnTo>
                  <a:lnTo>
                    <a:pt x="7072614" y="2239752"/>
                  </a:lnTo>
                  <a:lnTo>
                    <a:pt x="7131294" y="2237792"/>
                  </a:lnTo>
                  <a:lnTo>
                    <a:pt x="7177902" y="2232472"/>
                  </a:lnTo>
                  <a:lnTo>
                    <a:pt x="7258192" y="2200511"/>
                  </a:lnTo>
                  <a:lnTo>
                    <a:pt x="7295779" y="2170303"/>
                  </a:lnTo>
                  <a:lnTo>
                    <a:pt x="7325985" y="2132716"/>
                  </a:lnTo>
                  <a:lnTo>
                    <a:pt x="7347587" y="2088978"/>
                  </a:lnTo>
                  <a:lnTo>
                    <a:pt x="7363264" y="2005819"/>
                  </a:lnTo>
                  <a:lnTo>
                    <a:pt x="7365223" y="1947139"/>
                  </a:lnTo>
                  <a:lnTo>
                    <a:pt x="7365503" y="1874375"/>
                  </a:lnTo>
                  <a:lnTo>
                    <a:pt x="7365503" y="365656"/>
                  </a:lnTo>
                  <a:lnTo>
                    <a:pt x="7365223" y="292892"/>
                  </a:lnTo>
                  <a:lnTo>
                    <a:pt x="7363264" y="234211"/>
                  </a:lnTo>
                  <a:lnTo>
                    <a:pt x="7357945" y="187602"/>
                  </a:lnTo>
                  <a:lnTo>
                    <a:pt x="7325985" y="107314"/>
                  </a:lnTo>
                  <a:lnTo>
                    <a:pt x="7295779" y="69728"/>
                  </a:lnTo>
                  <a:lnTo>
                    <a:pt x="7258192" y="39520"/>
                  </a:lnTo>
                  <a:lnTo>
                    <a:pt x="7214450" y="17918"/>
                  </a:lnTo>
                  <a:lnTo>
                    <a:pt x="7131294" y="2239"/>
                  </a:lnTo>
                  <a:lnTo>
                    <a:pt x="7072614" y="279"/>
                  </a:lnTo>
                  <a:lnTo>
                    <a:pt x="6999849" y="0"/>
                  </a:lnTo>
                  <a:close/>
                </a:path>
              </a:pathLst>
            </a:custGeom>
            <a:solidFill>
              <a:srgbClr val="FFFFFF">
                <a:alpha val="932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81597" y="4779465"/>
              <a:ext cx="7087656" cy="1749626"/>
            </a:xfrm>
            <a:prstGeom prst="rect">
              <a:avLst/>
            </a:prstGeom>
          </p:spPr>
        </p:pic>
      </p:grp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FF342D0F-2366-80F3-DA39-6CAF420E03E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400" y="4705350"/>
            <a:ext cx="836507" cy="30846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028" y="2237298"/>
            <a:ext cx="4244768" cy="567416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5776">
              <a:spcBef>
                <a:spcPts val="59"/>
              </a:spcBef>
            </a:pPr>
            <a:r>
              <a:rPr sz="3638" b="1" spc="202" dirty="0">
                <a:solidFill>
                  <a:srgbClr val="29252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What</a:t>
            </a:r>
            <a:r>
              <a:rPr sz="3638" b="1" spc="-446" dirty="0">
                <a:solidFill>
                  <a:srgbClr val="29252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sz="3638" b="1" spc="-61" dirty="0">
                <a:solidFill>
                  <a:srgbClr val="29252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sz="3638" b="1" spc="-446" dirty="0">
                <a:solidFill>
                  <a:srgbClr val="29252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sz="3638" b="1" spc="45" dirty="0">
                <a:solidFill>
                  <a:srgbClr val="29252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</a:t>
            </a:r>
            <a:r>
              <a:rPr sz="3638" b="1" spc="9" dirty="0">
                <a:solidFill>
                  <a:srgbClr val="29252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</a:t>
            </a:r>
            <a:r>
              <a:rPr sz="3638" b="1" spc="-387" dirty="0">
                <a:solidFill>
                  <a:srgbClr val="29252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</a:t>
            </a:r>
            <a:r>
              <a:rPr sz="3638" b="1" spc="9" dirty="0">
                <a:solidFill>
                  <a:srgbClr val="29252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</a:t>
            </a:r>
            <a:r>
              <a:rPr sz="3638" b="1" spc="-48" dirty="0">
                <a:solidFill>
                  <a:srgbClr val="29252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</a:t>
            </a:r>
            <a:r>
              <a:rPr sz="3638" b="1" spc="11" dirty="0">
                <a:solidFill>
                  <a:srgbClr val="29252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</a:t>
            </a:r>
            <a:r>
              <a:rPr sz="3638" b="1" spc="-111" dirty="0">
                <a:solidFill>
                  <a:srgbClr val="29252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</a:t>
            </a:r>
            <a:r>
              <a:rPr sz="3638" b="1" spc="89" dirty="0">
                <a:solidFill>
                  <a:srgbClr val="29252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?</a:t>
            </a:r>
            <a:endParaRPr sz="3638" b="1" dirty="0">
              <a:solidFill>
                <a:srgbClr val="292523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062" y="207548"/>
            <a:ext cx="760546" cy="6658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EA0668-8A52-48D5-FF47-F08B6D88838E}"/>
              </a:ext>
            </a:extLst>
          </p:cNvPr>
          <p:cNvSpPr txBox="1"/>
          <p:nvPr/>
        </p:nvSpPr>
        <p:spPr>
          <a:xfrm>
            <a:off x="4710622" y="1559521"/>
            <a:ext cx="3916072" cy="2328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5951" indent="-15595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092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Most popular research deep learning framework</a:t>
            </a:r>
          </a:p>
          <a:p>
            <a:pPr marL="155951" indent="-15595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092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Writes fast deep learning code in Python (and supports GPU runtimes)</a:t>
            </a:r>
          </a:p>
          <a:p>
            <a:pPr marL="155951" indent="-15595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092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Able to access many prebuilt deep learning models (</a:t>
            </a:r>
            <a:r>
              <a:rPr lang="en-GB" sz="1092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TorchHub</a:t>
            </a:r>
            <a:r>
              <a:rPr lang="en-GB" sz="1092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etc.)</a:t>
            </a:r>
          </a:p>
          <a:p>
            <a:pPr marL="155951" indent="-15595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092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Whole stack. Preprocesses data, models data, deploys to applications/cloud</a:t>
            </a:r>
          </a:p>
          <a:p>
            <a:pPr marL="155951" indent="-15595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092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Originally designed in-house by Meta. Now open sourced and used by Tesla, Microsoft and OpenAI etc.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ACC7475-72BC-6AD6-654D-8611B28B22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400" y="4705350"/>
            <a:ext cx="836507" cy="30846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802" y="-255506"/>
            <a:ext cx="8851117" cy="1022345"/>
          </a:xfrm>
          <a:prstGeom prst="rect">
            <a:avLst/>
          </a:prstGeom>
        </p:spPr>
        <p:txBody>
          <a:bodyPr vert="horz" wrap="square" lIns="0" tIns="357455" rIns="0" bIns="0" rtlCol="0">
            <a:spAutoFit/>
          </a:bodyPr>
          <a:lstStyle/>
          <a:p>
            <a:pPr marL="2665583">
              <a:spcBef>
                <a:spcPts val="59"/>
              </a:spcBef>
            </a:pPr>
            <a:r>
              <a:rPr sz="4298" spc="152" dirty="0"/>
              <a:t>Why</a:t>
            </a:r>
            <a:r>
              <a:rPr sz="4298" spc="-446" dirty="0"/>
              <a:t> </a:t>
            </a:r>
            <a:r>
              <a:rPr sz="4298" spc="43" dirty="0"/>
              <a:t>P</a:t>
            </a:r>
            <a:r>
              <a:rPr sz="4298" spc="7" dirty="0"/>
              <a:t>y</a:t>
            </a:r>
            <a:r>
              <a:rPr sz="4298" spc="-389" dirty="0"/>
              <a:t>T</a:t>
            </a:r>
            <a:r>
              <a:rPr sz="4298" spc="7" dirty="0"/>
              <a:t>o</a:t>
            </a:r>
            <a:r>
              <a:rPr sz="4298" spc="-50" dirty="0"/>
              <a:t>r</a:t>
            </a:r>
            <a:r>
              <a:rPr sz="4298" spc="9" dirty="0"/>
              <a:t>c</a:t>
            </a:r>
            <a:r>
              <a:rPr sz="4298" spc="-114" dirty="0"/>
              <a:t>h</a:t>
            </a:r>
            <a:r>
              <a:rPr sz="4298" spc="86" dirty="0"/>
              <a:t>?</a:t>
            </a:r>
            <a:endParaRPr sz="4298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rcRect l="8002" t="41782" r="7435" b="11272"/>
          <a:stretch/>
        </p:blipFill>
        <p:spPr>
          <a:xfrm>
            <a:off x="447995" y="1067054"/>
            <a:ext cx="8041015" cy="3490402"/>
          </a:xfrm>
          <a:prstGeom prst="rect">
            <a:avLst/>
          </a:prstGeom>
        </p:spPr>
      </p:pic>
      <p:pic>
        <p:nvPicPr>
          <p:cNvPr id="11" name="object 4">
            <a:extLst>
              <a:ext uri="{FF2B5EF4-FFF2-40B4-BE49-F238E27FC236}">
                <a16:creationId xmlns:a16="http://schemas.microsoft.com/office/drawing/2014/main" id="{7606EF23-E2D1-F6B4-A509-F45D64FB9AC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0062" y="207548"/>
            <a:ext cx="760546" cy="6658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511A77-2DBB-8F4E-7570-6AFE693ACE2F}"/>
              </a:ext>
            </a:extLst>
          </p:cNvPr>
          <p:cNvSpPr txBox="1"/>
          <p:nvPr/>
        </p:nvSpPr>
        <p:spPr>
          <a:xfrm>
            <a:off x="158138" y="4935953"/>
            <a:ext cx="4574527" cy="218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76">
              <a:spcBef>
                <a:spcPts val="1364"/>
              </a:spcBef>
            </a:pPr>
            <a:r>
              <a:rPr lang="en-NZ" sz="819" u="heavy" spc="36" dirty="0" err="1">
                <a:solidFill>
                  <a:srgbClr val="292523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paperswithcode.com</a:t>
            </a:r>
            <a:r>
              <a:rPr lang="en-NZ" sz="819" u="heavy" spc="36" dirty="0">
                <a:solidFill>
                  <a:srgbClr val="292523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/trends</a:t>
            </a:r>
            <a:r>
              <a:rPr lang="en-NZ" sz="819" spc="-32" dirty="0">
                <a:solidFill>
                  <a:srgbClr val="292523"/>
                </a:solidFill>
                <a:latin typeface="Arial"/>
                <a:cs typeface="Arial"/>
              </a:rPr>
              <a:t> </a:t>
            </a:r>
            <a:r>
              <a:rPr lang="en-NZ" sz="819" dirty="0">
                <a:solidFill>
                  <a:srgbClr val="292523"/>
                </a:solidFill>
                <a:latin typeface="Arial"/>
                <a:cs typeface="Arial"/>
              </a:rPr>
              <a:t>February</a:t>
            </a:r>
            <a:r>
              <a:rPr lang="en-NZ" sz="819" spc="-30" dirty="0">
                <a:solidFill>
                  <a:srgbClr val="292523"/>
                </a:solidFill>
                <a:latin typeface="Arial"/>
                <a:cs typeface="Arial"/>
              </a:rPr>
              <a:t> </a:t>
            </a:r>
            <a:r>
              <a:rPr lang="en-NZ" sz="819" spc="-9" dirty="0">
                <a:solidFill>
                  <a:srgbClr val="292523"/>
                </a:solidFill>
                <a:latin typeface="Arial"/>
                <a:cs typeface="Arial"/>
              </a:rPr>
              <a:t>2022</a:t>
            </a:r>
            <a:endParaRPr lang="en-NZ" sz="819" dirty="0">
              <a:solidFill>
                <a:srgbClr val="292523"/>
              </a:solidFill>
              <a:latin typeface="Arial"/>
              <a:cs typeface="Arial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6EB184B9-5013-647E-B036-D2ABD58C5DA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400" y="4705350"/>
            <a:ext cx="836507" cy="30846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WF_epitraining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F_epitrainingTheme" id="{269E6CE2-83D1-0C47-B2DD-79A4003368ED}" vid="{F4C4379E-B9E0-FD4A-9105-FE040BA77FF5}"/>
    </a:ext>
  </a:extLst>
</a:theme>
</file>

<file path=ppt/theme/theme2.xml><?xml version="1.0" encoding="utf-8"?>
<a:theme xmlns:a="http://schemas.openxmlformats.org/drawingml/2006/main" name="WF_epitraining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F_epitrainingTheme" id="{269E6CE2-83D1-0C47-B2DD-79A4003368ED}" vid="{F4C4379E-B9E0-FD4A-9105-FE040BA77FF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1545</TotalTime>
  <Words>1119</Words>
  <Application>Microsoft Macintosh PowerPoint</Application>
  <PresentationFormat>On-screen Show (16:9)</PresentationFormat>
  <Paragraphs>245</Paragraphs>
  <Slides>21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5" baseType="lpstr">
      <vt:lpstr>.SF NS</vt:lpstr>
      <vt:lpstr>Andale Mono</vt:lpstr>
      <vt:lpstr>Aptos</vt:lpstr>
      <vt:lpstr>Arial</vt:lpstr>
      <vt:lpstr>Calibri</vt:lpstr>
      <vt:lpstr>Calibri Light</vt:lpstr>
      <vt:lpstr>Franklin Gothic Book</vt:lpstr>
      <vt:lpstr>Helvetica Neue</vt:lpstr>
      <vt:lpstr>Lato</vt:lpstr>
      <vt:lpstr>Menlo</vt:lpstr>
      <vt:lpstr>Roboto</vt:lpstr>
      <vt:lpstr>Times New Roman</vt:lpstr>
      <vt:lpstr>1_WF_epitrainingTheme</vt:lpstr>
      <vt:lpstr>WF_epitrainingTheme</vt:lpstr>
      <vt:lpstr>PowerPoint Presentation</vt:lpstr>
      <vt:lpstr>PowerPoint Presentation</vt:lpstr>
      <vt:lpstr>PowerPoint Presentation</vt:lpstr>
      <vt:lpstr>PowerPoint Presentation</vt:lpstr>
      <vt:lpstr>Traditional programming</vt:lpstr>
      <vt:lpstr>Family trees</vt:lpstr>
      <vt:lpstr>Deep Learning with</vt:lpstr>
      <vt:lpstr>What is PyTorch?</vt:lpstr>
      <vt:lpstr>Why PyTorch?</vt:lpstr>
      <vt:lpstr>What is a tensor?</vt:lpstr>
      <vt:lpstr>PowerPoint Presentation</vt:lpstr>
      <vt:lpstr>PowerPoint Presentation</vt:lpstr>
      <vt:lpstr>PowerPoint Presentation</vt:lpstr>
      <vt:lpstr>Tensor dimensions</vt:lpstr>
      <vt:lpstr>PowerPoint Presentation</vt:lpstr>
      <vt:lpstr>PowerPoint Presentation</vt:lpstr>
      <vt:lpstr>Tensor attributes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00_pytorch_and_deep_learning_fundamentals</dc:title>
  <cp:lastModifiedBy>Tom Brownlie</cp:lastModifiedBy>
  <cp:revision>8</cp:revision>
  <dcterms:created xsi:type="dcterms:W3CDTF">2024-11-03T23:23:39Z</dcterms:created>
  <dcterms:modified xsi:type="dcterms:W3CDTF">2024-11-07T03:48:30Z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2022-03-09T00:00:00Z</vt:filetime>
  </property>
  <property fmtid="{D5CDD505-2E9C-101B-9397-08002B2CF9AE}" pid="3" name="Creator">
    <vt:lpwstr>Keynote</vt:lpwstr>
  </property>
  <property fmtid="{D5CDD505-2E9C-101B-9397-08002B2CF9AE}" pid="4" name="LastSaved">
    <vt:filetime>2024-11-03T00:00:00Z</vt:filetime>
  </property>
  <property fmtid="{D5CDD505-2E9C-101B-9397-08002B2CF9AE}" pid="5" name="Producer">
    <vt:lpwstr>macOS Version 12.1 (Build 21C52) Quartz PDFContext</vt:lpwstr>
  </property>
</Properties>
</file>